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handoutMasterIdLst>
    <p:handoutMasterId r:id="rId18"/>
  </p:handoutMasterIdLst>
  <p:sldIdLst>
    <p:sldId id="256" r:id="rId2"/>
    <p:sldId id="258" r:id="rId3"/>
    <p:sldId id="259" r:id="rId4"/>
    <p:sldId id="260" r:id="rId5"/>
    <p:sldId id="261" r:id="rId6"/>
    <p:sldId id="262" r:id="rId7"/>
    <p:sldId id="263" r:id="rId8"/>
    <p:sldId id="264" r:id="rId9"/>
    <p:sldId id="265" r:id="rId10"/>
    <p:sldId id="266" r:id="rId11"/>
    <p:sldId id="267" r:id="rId12"/>
    <p:sldId id="269" r:id="rId13"/>
    <p:sldId id="268" r:id="rId14"/>
    <p:sldId id="270" r:id="rId15"/>
    <p:sldId id="271" r:id="rId16"/>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3" clrMode="bw" frameSlides="1"/>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2" d="100"/>
          <a:sy n="52" d="100"/>
        </p:scale>
        <p:origin x="-112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r>
              <a:rPr lang="en-US" smtClean="0"/>
              <a:t>6/5/2011</a:t>
            </a:r>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AB232429-0F25-4C84-8DA3-04CACFE2D36C}" type="slidenum">
              <a:rPr lang="en-US" smtClean="0"/>
              <a:t>‹#›</a:t>
            </a:fld>
            <a:endParaRPr lang="en-US"/>
          </a:p>
        </p:txBody>
      </p:sp>
    </p:spTree>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143375" y="0"/>
            <a:ext cx="3170238" cy="479425"/>
          </a:xfrm>
          <a:prstGeom prst="rect">
            <a:avLst/>
          </a:prstGeom>
        </p:spPr>
        <p:txBody>
          <a:bodyPr vert="horz" lIns="91440" tIns="45720" rIns="91440" bIns="45720" rtlCol="0"/>
          <a:lstStyle>
            <a:lvl1pPr algn="r">
              <a:defRPr sz="1200"/>
            </a:lvl1pPr>
          </a:lstStyle>
          <a:p>
            <a:r>
              <a:rPr lang="en-US" smtClean="0"/>
              <a:t>6/5/2011</a:t>
            </a:r>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560888"/>
            <a:ext cx="5851525" cy="431958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20188"/>
            <a:ext cx="3170238" cy="4794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143375" y="9120188"/>
            <a:ext cx="3170238" cy="479425"/>
          </a:xfrm>
          <a:prstGeom prst="rect">
            <a:avLst/>
          </a:prstGeom>
        </p:spPr>
        <p:txBody>
          <a:bodyPr vert="horz" lIns="91440" tIns="45720" rIns="91440" bIns="45720" rtlCol="0" anchor="b"/>
          <a:lstStyle>
            <a:lvl1pPr algn="r">
              <a:defRPr sz="1200"/>
            </a:lvl1pPr>
          </a:lstStyle>
          <a:p>
            <a:fld id="{CD994B62-0285-4CCF-BCB4-D0BCDD984C7D}" type="slidenum">
              <a:rPr lang="en-US" smtClean="0"/>
              <a:t>‹#›</a:t>
            </a:fld>
            <a:endParaRPr lang="en-US"/>
          </a:p>
        </p:txBody>
      </p:sp>
    </p:spTree>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D994B62-0285-4CCF-BCB4-D0BCDD984C7D}" type="slidenum">
              <a:rPr lang="en-US" smtClean="0"/>
              <a:t>1</a:t>
            </a:fld>
            <a:endParaRPr lang="en-US"/>
          </a:p>
        </p:txBody>
      </p:sp>
      <p:sp>
        <p:nvSpPr>
          <p:cNvPr id="5" name="Date Placeholder 4"/>
          <p:cNvSpPr>
            <a:spLocks noGrp="1"/>
          </p:cNvSpPr>
          <p:nvPr>
            <p:ph type="dt" idx="11"/>
          </p:nvPr>
        </p:nvSpPr>
        <p:spPr/>
        <p:txBody>
          <a:bodyPr/>
          <a:lstStyle/>
          <a:p>
            <a:r>
              <a:rPr lang="en-US" smtClean="0"/>
              <a:t>6/5/2011</a:t>
            </a:r>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701A4E0D-13A2-48F7-9B34-C4147C582809}" type="datetimeFigureOut">
              <a:rPr lang="en-US" smtClean="0"/>
              <a:pPr/>
              <a:t>6/3/2011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01699A04-9372-4350-A8D3-21B5CA5795E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01A4E0D-13A2-48F7-9B34-C4147C582809}" type="datetimeFigureOut">
              <a:rPr lang="en-US" smtClean="0"/>
              <a:pPr/>
              <a:t>6/3/2011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699A04-9372-4350-A8D3-21B5CA5795E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01A4E0D-13A2-48F7-9B34-C4147C582809}" type="datetimeFigureOut">
              <a:rPr lang="en-US" smtClean="0"/>
              <a:pPr/>
              <a:t>6/3/2011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699A04-9372-4350-A8D3-21B5CA5795E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01A4E0D-13A2-48F7-9B34-C4147C582809}" type="datetimeFigureOut">
              <a:rPr lang="en-US" smtClean="0"/>
              <a:pPr/>
              <a:t>6/3/2011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699A04-9372-4350-A8D3-21B5CA5795E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01A4E0D-13A2-48F7-9B34-C4147C582809}" type="datetimeFigureOut">
              <a:rPr lang="en-US" smtClean="0"/>
              <a:pPr/>
              <a:t>6/3/2011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699A04-9372-4350-A8D3-21B5CA5795E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01A4E0D-13A2-48F7-9B34-C4147C582809}" type="datetimeFigureOut">
              <a:rPr lang="en-US" smtClean="0"/>
              <a:pPr/>
              <a:t>6/3/2011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699A04-9372-4350-A8D3-21B5CA5795E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01A4E0D-13A2-48F7-9B34-C4147C582809}" type="datetimeFigureOut">
              <a:rPr lang="en-US" smtClean="0"/>
              <a:pPr/>
              <a:t>6/3/2011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1699A04-9372-4350-A8D3-21B5CA5795E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01A4E0D-13A2-48F7-9B34-C4147C582809}" type="datetimeFigureOut">
              <a:rPr lang="en-US" smtClean="0"/>
              <a:pPr/>
              <a:t>6/3/2011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1699A04-9372-4350-A8D3-21B5CA5795E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1A4E0D-13A2-48F7-9B34-C4147C582809}" type="datetimeFigureOut">
              <a:rPr lang="en-US" smtClean="0"/>
              <a:pPr/>
              <a:t>6/3/2011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1699A04-9372-4350-A8D3-21B5CA5795E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01A4E0D-13A2-48F7-9B34-C4147C582809}" type="datetimeFigureOut">
              <a:rPr lang="en-US" smtClean="0"/>
              <a:pPr/>
              <a:t>6/3/2011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699A04-9372-4350-A8D3-21B5CA5795E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01A4E0D-13A2-48F7-9B34-C4147C582809}" type="datetimeFigureOut">
              <a:rPr lang="en-US" smtClean="0"/>
              <a:pPr/>
              <a:t>6/3/2011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01699A04-9372-4350-A8D3-21B5CA5795E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01A4E0D-13A2-48F7-9B34-C4147C582809}" type="datetimeFigureOut">
              <a:rPr lang="en-US" smtClean="0"/>
              <a:pPr/>
              <a:t>6/3/2011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1699A04-9372-4350-A8D3-21B5CA5795E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Isaiah 1:1-20</a:t>
            </a:r>
            <a:endParaRPr lang="en-US" dirty="0"/>
          </a:p>
        </p:txBody>
      </p:sp>
      <p:sp>
        <p:nvSpPr>
          <p:cNvPr id="3" name="Subtitle 2"/>
          <p:cNvSpPr>
            <a:spLocks noGrp="1"/>
          </p:cNvSpPr>
          <p:nvPr>
            <p:ph type="subTitle" idx="1"/>
          </p:nvPr>
        </p:nvSpPr>
        <p:spPr/>
        <p:txBody>
          <a:bodyPr/>
          <a:lstStyle/>
          <a:p>
            <a:r>
              <a:rPr lang="en-US" dirty="0" smtClean="0">
                <a:cs typeface="Arial" pitchFamily="34" charset="0"/>
              </a:rPr>
              <a:t>God Desires Faithful Obedience –Not Vain Rituals </a:t>
            </a:r>
            <a:endParaRPr lang="en-US" dirty="0">
              <a:cs typeface="Arial" pitchFamily="34" charset="0"/>
            </a:endParaRPr>
          </a:p>
        </p:txBody>
      </p:sp>
      <p:sp>
        <p:nvSpPr>
          <p:cNvPr id="4" name="TextBox 3"/>
          <p:cNvSpPr txBox="1"/>
          <p:nvPr/>
        </p:nvSpPr>
        <p:spPr>
          <a:xfrm>
            <a:off x="685800" y="5410200"/>
            <a:ext cx="2048446" cy="646331"/>
          </a:xfrm>
          <a:prstGeom prst="rect">
            <a:avLst/>
          </a:prstGeom>
          <a:noFill/>
        </p:spPr>
        <p:txBody>
          <a:bodyPr wrap="none" rtlCol="0">
            <a:spAutoFit/>
          </a:bodyPr>
          <a:lstStyle/>
          <a:p>
            <a:r>
              <a:rPr lang="en-US" dirty="0" smtClean="0"/>
              <a:t>Pastor Eric </a:t>
            </a:r>
            <a:r>
              <a:rPr lang="en-US" dirty="0" err="1" smtClean="0"/>
              <a:t>Douma</a:t>
            </a:r>
            <a:endParaRPr lang="en-US" dirty="0" smtClean="0"/>
          </a:p>
          <a:p>
            <a:r>
              <a:rPr lang="en-US" dirty="0" smtClean="0"/>
              <a:t>June 5,  2011</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56488"/>
          </a:xfrm>
        </p:spPr>
        <p:txBody>
          <a:bodyPr>
            <a:normAutofit/>
          </a:bodyPr>
          <a:lstStyle/>
          <a:p>
            <a:r>
              <a:rPr lang="en-US" dirty="0" smtClean="0">
                <a:solidFill>
                  <a:srgbClr val="0070C0"/>
                </a:solidFill>
                <a:latin typeface="Arial" pitchFamily="34" charset="0"/>
                <a:cs typeface="Arial" pitchFamily="34" charset="0"/>
              </a:rPr>
              <a:t>  Yahweh’s Gracious Offer</a:t>
            </a:r>
            <a:endParaRPr lang="en-US" dirty="0">
              <a:solidFill>
                <a:srgbClr val="0070C0"/>
              </a:solidFill>
              <a:latin typeface="Arial" pitchFamily="34" charset="0"/>
              <a:cs typeface="Arial" pitchFamily="34" charset="0"/>
            </a:endParaRPr>
          </a:p>
        </p:txBody>
      </p:sp>
      <p:sp>
        <p:nvSpPr>
          <p:cNvPr id="3" name="Content Placeholder 2"/>
          <p:cNvSpPr>
            <a:spLocks noGrp="1"/>
          </p:cNvSpPr>
          <p:nvPr>
            <p:ph idx="1"/>
          </p:nvPr>
        </p:nvSpPr>
        <p:spPr>
          <a:xfrm>
            <a:off x="152400" y="1676400"/>
            <a:ext cx="8839200" cy="5181600"/>
          </a:xfrm>
        </p:spPr>
        <p:txBody>
          <a:bodyPr>
            <a:normAutofit/>
          </a:bodyPr>
          <a:lstStyle/>
          <a:p>
            <a:pPr>
              <a:buNone/>
            </a:pPr>
            <a:r>
              <a:rPr lang="en-US" sz="3200" dirty="0" smtClean="0">
                <a:latin typeface="Arial" pitchFamily="34" charset="0"/>
                <a:cs typeface="Arial" pitchFamily="34" charset="0"/>
              </a:rPr>
              <a:t>  </a:t>
            </a:r>
            <a:r>
              <a:rPr lang="en-US" sz="3200" u="sng" dirty="0" smtClean="0">
                <a:latin typeface="Arial" pitchFamily="34" charset="0"/>
                <a:cs typeface="Arial" pitchFamily="34" charset="0"/>
              </a:rPr>
              <a:t>Isaiah 1:18-20</a:t>
            </a:r>
            <a:r>
              <a:rPr lang="en-US" sz="3200" dirty="0" smtClean="0">
                <a:latin typeface="Arial" pitchFamily="34" charset="0"/>
                <a:cs typeface="Arial" pitchFamily="34" charset="0"/>
              </a:rPr>
              <a:t> “Come now, and let us reason together,” Says the Lord, “Though your sins are as scarlet, They will be as white as snow; Though they are red like crimson, They will be like wool. “If you consent and obey, You will eat the best of the land; “But if you refuse and rebel, You will be devoured by the sword.” Truly, the mouth of the Lord has spoken.  </a:t>
            </a:r>
            <a:endParaRPr lang="en-US" sz="32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56488"/>
          </a:xfrm>
        </p:spPr>
        <p:txBody>
          <a:bodyPr/>
          <a:lstStyle/>
          <a:p>
            <a:r>
              <a:rPr lang="en-US" dirty="0" smtClean="0">
                <a:solidFill>
                  <a:srgbClr val="FF0000"/>
                </a:solidFill>
                <a:latin typeface="Arial" pitchFamily="34" charset="0"/>
                <a:cs typeface="Arial" pitchFamily="34" charset="0"/>
              </a:rPr>
              <a:t>              Application</a:t>
            </a:r>
            <a:endParaRPr lang="en-US" dirty="0">
              <a:solidFill>
                <a:srgbClr val="FF0000"/>
              </a:solidFill>
              <a:latin typeface="Arial" pitchFamily="34" charset="0"/>
              <a:cs typeface="Arial" pitchFamily="34" charset="0"/>
            </a:endParaRPr>
          </a:p>
        </p:txBody>
      </p:sp>
      <p:sp>
        <p:nvSpPr>
          <p:cNvPr id="3" name="Content Placeholder 2"/>
          <p:cNvSpPr>
            <a:spLocks noGrp="1"/>
          </p:cNvSpPr>
          <p:nvPr>
            <p:ph idx="1"/>
          </p:nvPr>
        </p:nvSpPr>
        <p:spPr>
          <a:xfrm>
            <a:off x="152400" y="1371600"/>
            <a:ext cx="8839200" cy="5334000"/>
          </a:xfrm>
        </p:spPr>
        <p:txBody>
          <a:bodyPr>
            <a:normAutofit/>
          </a:bodyPr>
          <a:lstStyle/>
          <a:p>
            <a:pPr>
              <a:buNone/>
            </a:pPr>
            <a:r>
              <a:rPr lang="en-US" sz="3200" dirty="0" smtClean="0">
                <a:solidFill>
                  <a:srgbClr val="FF0000"/>
                </a:solidFill>
                <a:latin typeface="Arial" pitchFamily="34" charset="0"/>
                <a:cs typeface="Arial" pitchFamily="34" charset="0"/>
              </a:rPr>
              <a:t>1. We must recognize the dangers of trusting in rituals and sacrifices rather than Christ! </a:t>
            </a:r>
          </a:p>
          <a:p>
            <a:pPr>
              <a:buNone/>
            </a:pPr>
            <a:endParaRPr lang="en-US" sz="3200" dirty="0" smtClean="0">
              <a:latin typeface="Arial" pitchFamily="34" charset="0"/>
              <a:cs typeface="Arial" pitchFamily="34" charset="0"/>
            </a:endParaRPr>
          </a:p>
          <a:p>
            <a:pPr>
              <a:buNone/>
            </a:pPr>
            <a:r>
              <a:rPr lang="en-US" sz="3200" b="1" dirty="0" smtClean="0">
                <a:latin typeface="Arial" pitchFamily="34" charset="0"/>
                <a:cs typeface="Arial" pitchFamily="34" charset="0"/>
              </a:rPr>
              <a:t>Sacrifices:   </a:t>
            </a:r>
          </a:p>
          <a:p>
            <a:pPr>
              <a:buNone/>
            </a:pPr>
            <a:r>
              <a:rPr lang="en-US" sz="3200" u="sng" dirty="0" smtClean="0">
                <a:latin typeface="Arial" pitchFamily="34" charset="0"/>
                <a:cs typeface="Arial" pitchFamily="34" charset="0"/>
              </a:rPr>
              <a:t>Isaiah 1:11, 13</a:t>
            </a:r>
            <a:r>
              <a:rPr lang="en-US" sz="3200" dirty="0" smtClean="0">
                <a:latin typeface="Arial" pitchFamily="34" charset="0"/>
                <a:cs typeface="Arial" pitchFamily="34" charset="0"/>
              </a:rPr>
              <a:t> “I have had enough of burnt offerings of rams And the fat of fed cattle; And I take no pleasure in the blood of bulls, lambs or goats… Bring your worthless offerings no longer, Incense is an abomination to Me.” </a:t>
            </a:r>
            <a:endParaRPr lang="en-US" sz="3200" dirty="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457200"/>
            <a:ext cx="8839200" cy="780288"/>
          </a:xfrm>
        </p:spPr>
        <p:txBody>
          <a:bodyPr>
            <a:normAutofit/>
          </a:bodyPr>
          <a:lstStyle/>
          <a:p>
            <a:r>
              <a:rPr lang="en-US" sz="4000" dirty="0" smtClean="0">
                <a:solidFill>
                  <a:srgbClr val="FF0000"/>
                </a:solidFill>
                <a:latin typeface="Arial" pitchFamily="34" charset="0"/>
                <a:cs typeface="Arial" pitchFamily="34" charset="0"/>
              </a:rPr>
              <a:t> 1. Sacrifices Always Pointed To Christ</a:t>
            </a:r>
            <a:endParaRPr lang="en-US" sz="4000" dirty="0">
              <a:solidFill>
                <a:srgbClr val="FF0000"/>
              </a:solidFill>
              <a:latin typeface="Arial" pitchFamily="34" charset="0"/>
              <a:cs typeface="Arial" pitchFamily="34" charset="0"/>
            </a:endParaRPr>
          </a:p>
        </p:txBody>
      </p:sp>
      <p:sp>
        <p:nvSpPr>
          <p:cNvPr id="3" name="Content Placeholder 2"/>
          <p:cNvSpPr>
            <a:spLocks noGrp="1"/>
          </p:cNvSpPr>
          <p:nvPr>
            <p:ph idx="1"/>
          </p:nvPr>
        </p:nvSpPr>
        <p:spPr>
          <a:xfrm>
            <a:off x="152400" y="1524000"/>
            <a:ext cx="8839200" cy="5181600"/>
          </a:xfrm>
        </p:spPr>
        <p:txBody>
          <a:bodyPr>
            <a:normAutofit/>
          </a:bodyPr>
          <a:lstStyle/>
          <a:p>
            <a:pPr>
              <a:buNone/>
            </a:pPr>
            <a:r>
              <a:rPr lang="en-US" sz="3200" dirty="0" smtClean="0">
                <a:latin typeface="Arial" pitchFamily="34" charset="0"/>
                <a:cs typeface="Arial" pitchFamily="34" charset="0"/>
              </a:rPr>
              <a:t>  </a:t>
            </a:r>
            <a:r>
              <a:rPr lang="en-US" sz="3200" u="sng" dirty="0" smtClean="0">
                <a:latin typeface="Arial" pitchFamily="34" charset="0"/>
                <a:cs typeface="Arial" pitchFamily="34" charset="0"/>
              </a:rPr>
              <a:t>Leviticus 17:11a</a:t>
            </a:r>
            <a:r>
              <a:rPr lang="en-US" sz="3200" dirty="0" smtClean="0">
                <a:latin typeface="Arial" pitchFamily="34" charset="0"/>
                <a:cs typeface="Arial" pitchFamily="34" charset="0"/>
              </a:rPr>
              <a:t> For the life of the flesh is in the blood, </a:t>
            </a:r>
            <a:r>
              <a:rPr lang="en-US" sz="3200" dirty="0" smtClean="0">
                <a:solidFill>
                  <a:srgbClr val="FF0000"/>
                </a:solidFill>
                <a:latin typeface="Arial" pitchFamily="34" charset="0"/>
                <a:cs typeface="Arial" pitchFamily="34" charset="0"/>
              </a:rPr>
              <a:t>and I have given it to you </a:t>
            </a:r>
            <a:r>
              <a:rPr lang="en-US" sz="3200" dirty="0" smtClean="0">
                <a:latin typeface="Arial" pitchFamily="34" charset="0"/>
                <a:cs typeface="Arial" pitchFamily="34" charset="0"/>
              </a:rPr>
              <a:t>on the altar to make atonement for your souls…</a:t>
            </a:r>
          </a:p>
          <a:p>
            <a:pPr>
              <a:buNone/>
            </a:pPr>
            <a:endParaRPr lang="en-US" sz="3200" dirty="0" smtClean="0">
              <a:latin typeface="Arial" pitchFamily="34" charset="0"/>
              <a:cs typeface="Arial" pitchFamily="34" charset="0"/>
            </a:endParaRPr>
          </a:p>
          <a:p>
            <a:pPr>
              <a:buNone/>
            </a:pPr>
            <a:r>
              <a:rPr lang="en-US" sz="3200" dirty="0" smtClean="0">
                <a:latin typeface="Arial" pitchFamily="34" charset="0"/>
                <a:cs typeface="Arial" pitchFamily="34" charset="0"/>
              </a:rPr>
              <a:t>  </a:t>
            </a:r>
            <a:r>
              <a:rPr lang="en-US" sz="3200" u="sng" dirty="0" smtClean="0">
                <a:latin typeface="Arial" pitchFamily="34" charset="0"/>
                <a:cs typeface="Arial" pitchFamily="34" charset="0"/>
              </a:rPr>
              <a:t>Hebrews 10:4</a:t>
            </a:r>
            <a:r>
              <a:rPr lang="en-US" sz="3200" dirty="0" smtClean="0">
                <a:latin typeface="Arial" pitchFamily="34" charset="0"/>
                <a:cs typeface="Arial" pitchFamily="34" charset="0"/>
              </a:rPr>
              <a:t> For </a:t>
            </a:r>
            <a:r>
              <a:rPr lang="en-US" sz="3200" dirty="0" smtClean="0">
                <a:solidFill>
                  <a:srgbClr val="FF0000"/>
                </a:solidFill>
                <a:latin typeface="Arial" pitchFamily="34" charset="0"/>
                <a:cs typeface="Arial" pitchFamily="34" charset="0"/>
              </a:rPr>
              <a:t>it is impossible </a:t>
            </a:r>
            <a:r>
              <a:rPr lang="en-US" sz="3200" dirty="0" smtClean="0">
                <a:latin typeface="Arial" pitchFamily="34" charset="0"/>
                <a:cs typeface="Arial" pitchFamily="34" charset="0"/>
              </a:rPr>
              <a:t>for the blood of bulls and goats to take away sins. </a:t>
            </a:r>
          </a:p>
          <a:p>
            <a:pPr>
              <a:buNone/>
            </a:pPr>
            <a:endParaRPr lang="en-US" sz="3200" dirty="0" smtClean="0">
              <a:latin typeface="Arial" pitchFamily="34" charset="0"/>
              <a:cs typeface="Arial" pitchFamily="34" charset="0"/>
            </a:endParaRPr>
          </a:p>
          <a:p>
            <a:pPr>
              <a:buNone/>
            </a:pPr>
            <a:r>
              <a:rPr lang="en-US" sz="3200" dirty="0" smtClean="0">
                <a:latin typeface="Arial" pitchFamily="34" charset="0"/>
                <a:cs typeface="Arial" pitchFamily="34" charset="0"/>
              </a:rPr>
              <a:t>   </a:t>
            </a:r>
            <a:r>
              <a:rPr lang="en-US" sz="3200" u="sng" dirty="0" smtClean="0">
                <a:latin typeface="Arial" pitchFamily="34" charset="0"/>
                <a:cs typeface="Arial" pitchFamily="34" charset="0"/>
              </a:rPr>
              <a:t>John 8:56</a:t>
            </a:r>
            <a:r>
              <a:rPr lang="en-US" sz="3200" dirty="0" smtClean="0">
                <a:latin typeface="Arial" pitchFamily="34" charset="0"/>
                <a:cs typeface="Arial" pitchFamily="34" charset="0"/>
              </a:rPr>
              <a:t> “Your father Abraham rejoiced to see </a:t>
            </a:r>
            <a:r>
              <a:rPr lang="en-US" sz="3200" dirty="0" smtClean="0">
                <a:solidFill>
                  <a:srgbClr val="FF0000"/>
                </a:solidFill>
                <a:latin typeface="Arial" pitchFamily="34" charset="0"/>
                <a:cs typeface="Arial" pitchFamily="34" charset="0"/>
              </a:rPr>
              <a:t>My day</a:t>
            </a:r>
            <a:r>
              <a:rPr lang="en-US" sz="3200" dirty="0" smtClean="0">
                <a:latin typeface="Arial" pitchFamily="34" charset="0"/>
                <a:cs typeface="Arial" pitchFamily="34" charset="0"/>
              </a:rPr>
              <a:t>, and he saw it and was glad.” </a:t>
            </a:r>
          </a:p>
          <a:p>
            <a:pPr>
              <a:buNone/>
            </a:pPr>
            <a:endParaRPr lang="en-US" sz="3200" dirty="0" smtClean="0">
              <a:latin typeface="Arial" pitchFamily="34" charset="0"/>
              <a:cs typeface="Arial" pitchFamily="34" charset="0"/>
            </a:endParaRPr>
          </a:p>
          <a:p>
            <a:pPr>
              <a:buNone/>
            </a:pPr>
            <a:endParaRPr lang="en-US" sz="32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8991600" cy="743712"/>
          </a:xfrm>
        </p:spPr>
        <p:txBody>
          <a:bodyPr>
            <a:normAutofit/>
          </a:bodyPr>
          <a:lstStyle/>
          <a:p>
            <a:r>
              <a:rPr lang="en-US" sz="4000" dirty="0" smtClean="0">
                <a:solidFill>
                  <a:srgbClr val="FF0000"/>
                </a:solidFill>
                <a:latin typeface="Arial" pitchFamily="34" charset="0"/>
                <a:cs typeface="Arial" pitchFamily="34" charset="0"/>
              </a:rPr>
              <a:t>1. Obedience Is Greater Than Sacrifice!</a:t>
            </a:r>
            <a:endParaRPr lang="en-US" sz="4000" dirty="0">
              <a:solidFill>
                <a:srgbClr val="FF0000"/>
              </a:solidFill>
              <a:latin typeface="Arial" pitchFamily="34" charset="0"/>
              <a:cs typeface="Arial" pitchFamily="34" charset="0"/>
            </a:endParaRPr>
          </a:p>
        </p:txBody>
      </p:sp>
      <p:sp>
        <p:nvSpPr>
          <p:cNvPr id="3" name="Content Placeholder 2"/>
          <p:cNvSpPr>
            <a:spLocks noGrp="1"/>
          </p:cNvSpPr>
          <p:nvPr>
            <p:ph idx="1"/>
          </p:nvPr>
        </p:nvSpPr>
        <p:spPr>
          <a:xfrm>
            <a:off x="152400" y="1524000"/>
            <a:ext cx="8839200" cy="5181600"/>
          </a:xfrm>
        </p:spPr>
        <p:txBody>
          <a:bodyPr>
            <a:normAutofit/>
          </a:bodyPr>
          <a:lstStyle/>
          <a:p>
            <a:pPr>
              <a:buNone/>
            </a:pPr>
            <a:r>
              <a:rPr lang="en-US" sz="3200" u="sng" dirty="0" smtClean="0">
                <a:latin typeface="Arial" pitchFamily="34" charset="0"/>
                <a:cs typeface="Arial" pitchFamily="34" charset="0"/>
              </a:rPr>
              <a:t>1 Samuel 15:22-23</a:t>
            </a:r>
            <a:r>
              <a:rPr lang="en-US" sz="3200" dirty="0" smtClean="0">
                <a:latin typeface="Arial" pitchFamily="34" charset="0"/>
                <a:cs typeface="Arial" pitchFamily="34" charset="0"/>
              </a:rPr>
              <a:t> Samuel said, “Has the Lord as much delight in burnt offerings and sacrifices As in obeying the voice of the Lord? Behold, to obey is better than sacrifice, And to heed than the fat of rams. For rebellion is as the sin of divination, And insubordination is as iniquity and idolatry. Because you have rejected the word of the Lord, He has also rejected you from being king.” </a:t>
            </a:r>
            <a:endParaRPr lang="en-US" sz="32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229600" cy="780288"/>
          </a:xfrm>
        </p:spPr>
        <p:txBody>
          <a:bodyPr>
            <a:normAutofit/>
          </a:bodyPr>
          <a:lstStyle/>
          <a:p>
            <a:r>
              <a:rPr lang="en-US" sz="4000" dirty="0" smtClean="0">
                <a:solidFill>
                  <a:srgbClr val="FF0000"/>
                </a:solidFill>
                <a:latin typeface="Arial" pitchFamily="34" charset="0"/>
                <a:cs typeface="Arial" pitchFamily="34" charset="0"/>
              </a:rPr>
              <a:t> 1.  Trust In Christ – Not In Rituals</a:t>
            </a:r>
            <a:endParaRPr lang="en-US" sz="4000" dirty="0">
              <a:solidFill>
                <a:srgbClr val="FF0000"/>
              </a:solidFill>
              <a:latin typeface="Arial" pitchFamily="34" charset="0"/>
              <a:cs typeface="Arial" pitchFamily="34" charset="0"/>
            </a:endParaRPr>
          </a:p>
        </p:txBody>
      </p:sp>
      <p:sp>
        <p:nvSpPr>
          <p:cNvPr id="3" name="Content Placeholder 2"/>
          <p:cNvSpPr>
            <a:spLocks noGrp="1"/>
          </p:cNvSpPr>
          <p:nvPr>
            <p:ph idx="1"/>
          </p:nvPr>
        </p:nvSpPr>
        <p:spPr>
          <a:xfrm>
            <a:off x="152400" y="1295400"/>
            <a:ext cx="8839200" cy="5562600"/>
          </a:xfrm>
        </p:spPr>
        <p:txBody>
          <a:bodyPr>
            <a:normAutofit lnSpcReduction="10000"/>
          </a:bodyPr>
          <a:lstStyle/>
          <a:p>
            <a:pPr>
              <a:buNone/>
            </a:pPr>
            <a:r>
              <a:rPr lang="en-US" sz="3200" b="1" dirty="0" smtClean="0">
                <a:latin typeface="Arial" pitchFamily="34" charset="0"/>
                <a:cs typeface="Arial" pitchFamily="34" charset="0"/>
              </a:rPr>
              <a:t>Vain Rituals</a:t>
            </a:r>
            <a:r>
              <a:rPr lang="en-US" sz="3200" dirty="0" smtClean="0">
                <a:latin typeface="Arial" pitchFamily="34" charset="0"/>
                <a:cs typeface="Arial" pitchFamily="34" charset="0"/>
              </a:rPr>
              <a:t>:</a:t>
            </a:r>
          </a:p>
          <a:p>
            <a:pPr>
              <a:buNone/>
            </a:pPr>
            <a:r>
              <a:rPr lang="en-US" sz="3200" u="sng" dirty="0" smtClean="0">
                <a:latin typeface="Arial" pitchFamily="34" charset="0"/>
                <a:cs typeface="Arial" pitchFamily="34" charset="0"/>
              </a:rPr>
              <a:t>Isaiah 1:12-13</a:t>
            </a:r>
            <a:r>
              <a:rPr lang="en-US" sz="3200" dirty="0" smtClean="0">
                <a:latin typeface="Arial" pitchFamily="34" charset="0"/>
                <a:cs typeface="Arial" pitchFamily="34" charset="0"/>
              </a:rPr>
              <a:t> I cannot endure iniquity and the solemn assembly. I hate your new moon festivals and your appointed feasts…</a:t>
            </a:r>
          </a:p>
          <a:p>
            <a:pPr>
              <a:buNone/>
            </a:pPr>
            <a:endParaRPr lang="en-US" sz="3200" dirty="0" smtClean="0">
              <a:latin typeface="Arial" pitchFamily="34" charset="0"/>
              <a:cs typeface="Arial" pitchFamily="34" charset="0"/>
            </a:endParaRPr>
          </a:p>
          <a:p>
            <a:pPr>
              <a:buNone/>
            </a:pPr>
            <a:r>
              <a:rPr lang="en-US" sz="3200" u="sng" dirty="0" smtClean="0">
                <a:latin typeface="Arial" pitchFamily="34" charset="0"/>
                <a:cs typeface="Arial" pitchFamily="34" charset="0"/>
              </a:rPr>
              <a:t>Colossians 2:16-17</a:t>
            </a:r>
            <a:r>
              <a:rPr lang="en-US" sz="3200" dirty="0" smtClean="0">
                <a:latin typeface="Arial" pitchFamily="34" charset="0"/>
                <a:cs typeface="Arial" pitchFamily="34" charset="0"/>
              </a:rPr>
              <a:t> Therefore no one is to act as your judge in regard to food or drink or in respect to a festival or a new moon or a Sabbath day—things which are a mere shadow of what is to come; </a:t>
            </a:r>
            <a:r>
              <a:rPr lang="en-US" sz="3200" dirty="0" smtClean="0">
                <a:solidFill>
                  <a:srgbClr val="FF0000"/>
                </a:solidFill>
                <a:latin typeface="Arial" pitchFamily="34" charset="0"/>
                <a:cs typeface="Arial" pitchFamily="34" charset="0"/>
              </a:rPr>
              <a:t>but the substance belongs to Christ. </a:t>
            </a:r>
            <a:endParaRPr lang="en-US" sz="3200" dirty="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856488"/>
          </a:xfrm>
        </p:spPr>
        <p:txBody>
          <a:bodyPr/>
          <a:lstStyle/>
          <a:p>
            <a:r>
              <a:rPr lang="en-US" dirty="0" smtClean="0">
                <a:latin typeface="Arial" pitchFamily="34" charset="0"/>
                <a:cs typeface="Arial" pitchFamily="34" charset="0"/>
              </a:rPr>
              <a:t>              </a:t>
            </a:r>
            <a:r>
              <a:rPr lang="en-US" dirty="0" smtClean="0">
                <a:solidFill>
                  <a:srgbClr val="FF0000"/>
                </a:solidFill>
                <a:latin typeface="Arial" pitchFamily="34" charset="0"/>
                <a:cs typeface="Arial" pitchFamily="34" charset="0"/>
              </a:rPr>
              <a:t>Application</a:t>
            </a:r>
            <a:endParaRPr lang="en-US" dirty="0">
              <a:solidFill>
                <a:srgbClr val="FF0000"/>
              </a:solidFill>
              <a:latin typeface="Arial" pitchFamily="34" charset="0"/>
              <a:cs typeface="Arial" pitchFamily="34" charset="0"/>
            </a:endParaRPr>
          </a:p>
        </p:txBody>
      </p:sp>
      <p:sp>
        <p:nvSpPr>
          <p:cNvPr id="3" name="Content Placeholder 2"/>
          <p:cNvSpPr>
            <a:spLocks noGrp="1"/>
          </p:cNvSpPr>
          <p:nvPr>
            <p:ph idx="1"/>
          </p:nvPr>
        </p:nvSpPr>
        <p:spPr>
          <a:xfrm>
            <a:off x="0" y="1143000"/>
            <a:ext cx="9144000" cy="5715000"/>
          </a:xfrm>
        </p:spPr>
        <p:txBody>
          <a:bodyPr>
            <a:normAutofit/>
          </a:bodyPr>
          <a:lstStyle/>
          <a:p>
            <a:pPr>
              <a:buNone/>
            </a:pPr>
            <a:r>
              <a:rPr lang="en-US" sz="3200" dirty="0" smtClean="0">
                <a:solidFill>
                  <a:srgbClr val="FF0000"/>
                </a:solidFill>
                <a:latin typeface="Arial" pitchFamily="34" charset="0"/>
                <a:cs typeface="Arial" pitchFamily="34" charset="0"/>
              </a:rPr>
              <a:t>2. We must know that the human condition necessitates the work of the Suffering Servant.</a:t>
            </a:r>
          </a:p>
          <a:p>
            <a:pPr>
              <a:buNone/>
            </a:pPr>
            <a:r>
              <a:rPr lang="en-US" sz="3200" u="sng" dirty="0" smtClean="0">
                <a:latin typeface="Arial" pitchFamily="34" charset="0"/>
                <a:cs typeface="Arial" pitchFamily="34" charset="0"/>
              </a:rPr>
              <a:t>Isaiah 1:4a, 6</a:t>
            </a:r>
            <a:r>
              <a:rPr lang="en-US" sz="3200" dirty="0" smtClean="0">
                <a:latin typeface="Arial" pitchFamily="34" charset="0"/>
                <a:cs typeface="Arial" pitchFamily="34" charset="0"/>
              </a:rPr>
              <a:t>  Alas, sinful nation, People weighed down with </a:t>
            </a:r>
            <a:r>
              <a:rPr lang="en-US" sz="3200" dirty="0" smtClean="0">
                <a:solidFill>
                  <a:srgbClr val="FF0000"/>
                </a:solidFill>
                <a:latin typeface="Arial" pitchFamily="34" charset="0"/>
                <a:cs typeface="Arial" pitchFamily="34" charset="0"/>
              </a:rPr>
              <a:t>iniquity</a:t>
            </a:r>
            <a:r>
              <a:rPr lang="en-US" sz="3200" dirty="0" smtClean="0">
                <a:latin typeface="Arial" pitchFamily="34" charset="0"/>
                <a:cs typeface="Arial" pitchFamily="34" charset="0"/>
              </a:rPr>
              <a:t>… From the sole of the foot even to the head There is nothing sound in it, </a:t>
            </a:r>
            <a:r>
              <a:rPr lang="en-US" sz="3200" dirty="0" smtClean="0">
                <a:solidFill>
                  <a:srgbClr val="0070C0"/>
                </a:solidFill>
                <a:latin typeface="Arial" pitchFamily="34" charset="0"/>
                <a:cs typeface="Arial" pitchFamily="34" charset="0"/>
              </a:rPr>
              <a:t>Only bruises, welts and raw wounds</a:t>
            </a:r>
            <a:r>
              <a:rPr lang="en-US" sz="3200" dirty="0" smtClean="0">
                <a:latin typeface="Arial" pitchFamily="34" charset="0"/>
                <a:cs typeface="Arial" pitchFamily="34" charset="0"/>
              </a:rPr>
              <a:t>, Not pressed out or bandaged, Nor softened with oil.</a:t>
            </a:r>
          </a:p>
          <a:p>
            <a:pPr>
              <a:buNone/>
            </a:pPr>
            <a:r>
              <a:rPr lang="en-US" sz="3200" u="sng" dirty="0" smtClean="0">
                <a:latin typeface="Arial" pitchFamily="34" charset="0"/>
                <a:cs typeface="Arial" pitchFamily="34" charset="0"/>
              </a:rPr>
              <a:t>Isaiah 53:5</a:t>
            </a:r>
            <a:r>
              <a:rPr lang="en-US" sz="3200" dirty="0" smtClean="0">
                <a:latin typeface="Arial" pitchFamily="34" charset="0"/>
                <a:cs typeface="Arial" pitchFamily="34" charset="0"/>
              </a:rPr>
              <a:t> But He was pierced through for our transgressions, He was crushed for our </a:t>
            </a:r>
            <a:r>
              <a:rPr lang="en-US" sz="3200" dirty="0" smtClean="0">
                <a:solidFill>
                  <a:srgbClr val="FF0000"/>
                </a:solidFill>
                <a:latin typeface="Arial" pitchFamily="34" charset="0"/>
                <a:cs typeface="Arial" pitchFamily="34" charset="0"/>
              </a:rPr>
              <a:t>iniquities</a:t>
            </a:r>
            <a:r>
              <a:rPr lang="en-US" sz="3200" dirty="0" smtClean="0">
                <a:latin typeface="Arial" pitchFamily="34" charset="0"/>
                <a:cs typeface="Arial" pitchFamily="34" charset="0"/>
              </a:rPr>
              <a:t>; The chastening for our well-being fell upon Him, And </a:t>
            </a:r>
            <a:r>
              <a:rPr lang="en-US" sz="3200" dirty="0" smtClean="0">
                <a:solidFill>
                  <a:srgbClr val="0070C0"/>
                </a:solidFill>
                <a:latin typeface="Arial" pitchFamily="34" charset="0"/>
                <a:cs typeface="Arial" pitchFamily="34" charset="0"/>
              </a:rPr>
              <a:t>by His scourging we are healed</a:t>
            </a:r>
            <a:r>
              <a:rPr lang="en-US" sz="3200" dirty="0" smtClean="0">
                <a:latin typeface="Arial" pitchFamily="34" charset="0"/>
                <a:cs typeface="Arial" pitchFamily="34" charset="0"/>
              </a:rPr>
              <a:t>.</a:t>
            </a:r>
            <a:endParaRPr lang="en-US" sz="3200" dirty="0" smtClean="0">
              <a:solidFill>
                <a:srgbClr val="FF0000"/>
              </a:solidFill>
              <a:latin typeface="Arial" pitchFamily="34" charset="0"/>
              <a:cs typeface="Arial" pitchFamily="34" charset="0"/>
            </a:endParaRPr>
          </a:p>
          <a:p>
            <a:pPr>
              <a:buNone/>
            </a:pPr>
            <a:endParaRPr lang="en-US" sz="3200" dirty="0" smtClean="0">
              <a:solidFill>
                <a:srgbClr val="FF0000"/>
              </a:solidFill>
              <a:latin typeface="Arial" pitchFamily="34" charset="0"/>
              <a:cs typeface="Arial" pitchFamily="34" charset="0"/>
            </a:endParaRPr>
          </a:p>
          <a:p>
            <a:pPr>
              <a:buNone/>
            </a:pPr>
            <a:endParaRPr lang="en-US" sz="3200" dirty="0" smtClean="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743712"/>
          </a:xfrm>
        </p:spPr>
        <p:txBody>
          <a:bodyPr>
            <a:normAutofit fontScale="90000"/>
          </a:bodyPr>
          <a:lstStyle/>
          <a:p>
            <a:r>
              <a:rPr lang="en-US" dirty="0" smtClean="0">
                <a:solidFill>
                  <a:srgbClr val="0070C0"/>
                </a:solidFill>
                <a:latin typeface="Arial" pitchFamily="34" charset="0"/>
                <a:cs typeface="Arial" pitchFamily="34" charset="0"/>
              </a:rPr>
              <a:t>      Outline of Chapters 1-5</a:t>
            </a:r>
            <a:endParaRPr lang="en-US" dirty="0">
              <a:solidFill>
                <a:srgbClr val="0070C0"/>
              </a:solidFill>
              <a:latin typeface="Arial" pitchFamily="34" charset="0"/>
              <a:cs typeface="Arial" pitchFamily="34" charset="0"/>
            </a:endParaRPr>
          </a:p>
        </p:txBody>
      </p:sp>
      <p:sp>
        <p:nvSpPr>
          <p:cNvPr id="3" name="Content Placeholder 2"/>
          <p:cNvSpPr>
            <a:spLocks noGrp="1"/>
          </p:cNvSpPr>
          <p:nvPr>
            <p:ph idx="1"/>
          </p:nvPr>
        </p:nvSpPr>
        <p:spPr>
          <a:xfrm>
            <a:off x="152400" y="1524000"/>
            <a:ext cx="8839200" cy="5181600"/>
          </a:xfrm>
        </p:spPr>
        <p:txBody>
          <a:bodyPr>
            <a:normAutofit/>
          </a:bodyPr>
          <a:lstStyle/>
          <a:p>
            <a:pPr>
              <a:buNone/>
            </a:pPr>
            <a:r>
              <a:rPr lang="en-US" sz="3200" dirty="0" smtClean="0">
                <a:latin typeface="Arial" pitchFamily="34" charset="0"/>
                <a:cs typeface="Arial" pitchFamily="34" charset="0"/>
              </a:rPr>
              <a:t>Chapter 1 – The Sin of Judah</a:t>
            </a:r>
          </a:p>
          <a:p>
            <a:pPr>
              <a:buNone/>
            </a:pPr>
            <a:r>
              <a:rPr lang="en-US" sz="3200" dirty="0" smtClean="0">
                <a:latin typeface="Arial" pitchFamily="34" charset="0"/>
                <a:cs typeface="Arial" pitchFamily="34" charset="0"/>
              </a:rPr>
              <a:t>     Zion Poem 2:1-4</a:t>
            </a:r>
          </a:p>
          <a:p>
            <a:pPr>
              <a:buNone/>
            </a:pPr>
            <a:r>
              <a:rPr lang="en-US" sz="3200" dirty="0" smtClean="0">
                <a:latin typeface="Arial" pitchFamily="34" charset="0"/>
                <a:cs typeface="Arial" pitchFamily="34" charset="0"/>
              </a:rPr>
              <a:t>     Zion Poem 4:1-6</a:t>
            </a:r>
          </a:p>
          <a:p>
            <a:pPr>
              <a:buNone/>
            </a:pPr>
            <a:r>
              <a:rPr lang="en-US" sz="3200" dirty="0" smtClean="0">
                <a:latin typeface="Arial" pitchFamily="34" charset="0"/>
                <a:cs typeface="Arial" pitchFamily="34" charset="0"/>
              </a:rPr>
              <a:t>Chapter 5 – The Sin of Judah</a:t>
            </a:r>
          </a:p>
          <a:p>
            <a:pPr>
              <a:buNone/>
            </a:pPr>
            <a:endParaRPr lang="en-US" sz="3200" dirty="0" smtClean="0">
              <a:latin typeface="Arial" pitchFamily="34" charset="0"/>
              <a:cs typeface="Arial" pitchFamily="34" charset="0"/>
            </a:endParaRPr>
          </a:p>
          <a:p>
            <a:pPr>
              <a:buFont typeface="Wingdings" pitchFamily="2" charset="2"/>
              <a:buChar char="Ø"/>
            </a:pPr>
            <a:r>
              <a:rPr lang="en-US" sz="3200" b="1" dirty="0" smtClean="0">
                <a:latin typeface="Arial" pitchFamily="34" charset="0"/>
                <a:cs typeface="Arial" pitchFamily="34" charset="0"/>
              </a:rPr>
              <a:t>All five chapters contrast the ideal with the actual situation in Judah.</a:t>
            </a:r>
          </a:p>
          <a:p>
            <a:pPr>
              <a:buFont typeface="Wingdings" pitchFamily="2" charset="2"/>
              <a:buChar char="Ø"/>
            </a:pPr>
            <a:r>
              <a:rPr lang="en-US" sz="3200" b="1" dirty="0" smtClean="0">
                <a:latin typeface="Arial" pitchFamily="34" charset="0"/>
                <a:cs typeface="Arial" pitchFamily="34" charset="0"/>
              </a:rPr>
              <a:t>The first five chapters give the “situation” that necessitated Isaiah’s call in chapter 6.</a:t>
            </a:r>
          </a:p>
          <a:p>
            <a:pPr>
              <a:buFont typeface="Wingdings" pitchFamily="2" charset="2"/>
              <a:buChar char="Ø"/>
            </a:pPr>
            <a:endParaRPr lang="en-US" sz="3200" b="1" dirty="0" smtClean="0">
              <a:latin typeface="Arial" pitchFamily="34" charset="0"/>
              <a:cs typeface="Arial" pitchFamily="34" charset="0"/>
            </a:endParaRPr>
          </a:p>
          <a:p>
            <a:pPr>
              <a:buNone/>
            </a:pPr>
            <a:endParaRPr lang="en-US" sz="32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0"/>
            <a:ext cx="8839200" cy="667512"/>
          </a:xfrm>
        </p:spPr>
        <p:txBody>
          <a:bodyPr>
            <a:normAutofit fontScale="90000"/>
          </a:bodyPr>
          <a:lstStyle/>
          <a:p>
            <a:r>
              <a:rPr lang="en-US" dirty="0" smtClean="0">
                <a:solidFill>
                  <a:srgbClr val="0070C0"/>
                </a:solidFill>
                <a:latin typeface="Arial" pitchFamily="34" charset="0"/>
                <a:cs typeface="Arial" pitchFamily="34" charset="0"/>
              </a:rPr>
              <a:t>Yahweh’s Indictment of His People</a:t>
            </a:r>
            <a:endParaRPr lang="en-US" dirty="0">
              <a:solidFill>
                <a:srgbClr val="0070C0"/>
              </a:solidFill>
              <a:latin typeface="Arial" pitchFamily="34" charset="0"/>
              <a:cs typeface="Arial" pitchFamily="34" charset="0"/>
            </a:endParaRPr>
          </a:p>
        </p:txBody>
      </p:sp>
      <p:sp>
        <p:nvSpPr>
          <p:cNvPr id="3" name="Content Placeholder 2"/>
          <p:cNvSpPr>
            <a:spLocks noGrp="1"/>
          </p:cNvSpPr>
          <p:nvPr>
            <p:ph idx="1"/>
          </p:nvPr>
        </p:nvSpPr>
        <p:spPr>
          <a:xfrm>
            <a:off x="152400" y="1600200"/>
            <a:ext cx="8839200" cy="5105400"/>
          </a:xfrm>
        </p:spPr>
        <p:txBody>
          <a:bodyPr>
            <a:normAutofit/>
          </a:bodyPr>
          <a:lstStyle/>
          <a:p>
            <a:pPr>
              <a:buNone/>
            </a:pPr>
            <a:r>
              <a:rPr lang="en-US" sz="3200" u="sng" dirty="0" smtClean="0">
                <a:latin typeface="Arial" pitchFamily="34" charset="0"/>
                <a:cs typeface="Arial" pitchFamily="34" charset="0"/>
              </a:rPr>
              <a:t>Isaiah 1:1-3</a:t>
            </a:r>
            <a:r>
              <a:rPr lang="en-US" sz="3200" dirty="0" smtClean="0">
                <a:latin typeface="Arial" pitchFamily="34" charset="0"/>
                <a:cs typeface="Arial" pitchFamily="34" charset="0"/>
              </a:rPr>
              <a:t> The </a:t>
            </a:r>
            <a:r>
              <a:rPr lang="en-US" sz="3200" dirty="0" smtClean="0">
                <a:solidFill>
                  <a:srgbClr val="FF0000"/>
                </a:solidFill>
                <a:latin typeface="Arial" pitchFamily="34" charset="0"/>
                <a:cs typeface="Arial" pitchFamily="34" charset="0"/>
              </a:rPr>
              <a:t>vision of Isaiah </a:t>
            </a:r>
            <a:r>
              <a:rPr lang="en-US" sz="3200" dirty="0" smtClean="0">
                <a:latin typeface="Arial" pitchFamily="34" charset="0"/>
                <a:cs typeface="Arial" pitchFamily="34" charset="0"/>
              </a:rPr>
              <a:t>the son of </a:t>
            </a:r>
            <a:r>
              <a:rPr lang="en-US" sz="3200" dirty="0" err="1" smtClean="0">
                <a:latin typeface="Arial" pitchFamily="34" charset="0"/>
                <a:cs typeface="Arial" pitchFamily="34" charset="0"/>
              </a:rPr>
              <a:t>Amoz</a:t>
            </a:r>
            <a:r>
              <a:rPr lang="en-US" sz="3200" dirty="0" smtClean="0">
                <a:latin typeface="Arial" pitchFamily="34" charset="0"/>
                <a:cs typeface="Arial" pitchFamily="34" charset="0"/>
              </a:rPr>
              <a:t> concerning Judah and Jerusalem, which he saw during the reigns of </a:t>
            </a:r>
            <a:r>
              <a:rPr lang="en-US" sz="3200" dirty="0" err="1" smtClean="0">
                <a:latin typeface="Arial" pitchFamily="34" charset="0"/>
                <a:cs typeface="Arial" pitchFamily="34" charset="0"/>
              </a:rPr>
              <a:t>Uzziah</a:t>
            </a:r>
            <a:r>
              <a:rPr lang="en-US" sz="3200" dirty="0" smtClean="0">
                <a:latin typeface="Arial" pitchFamily="34" charset="0"/>
                <a:cs typeface="Arial" pitchFamily="34" charset="0"/>
              </a:rPr>
              <a:t>, </a:t>
            </a:r>
            <a:r>
              <a:rPr lang="en-US" sz="3200" dirty="0" err="1" smtClean="0">
                <a:latin typeface="Arial" pitchFamily="34" charset="0"/>
                <a:cs typeface="Arial" pitchFamily="34" charset="0"/>
              </a:rPr>
              <a:t>Jotham</a:t>
            </a:r>
            <a:r>
              <a:rPr lang="en-US" sz="3200" dirty="0" smtClean="0">
                <a:latin typeface="Arial" pitchFamily="34" charset="0"/>
                <a:cs typeface="Arial" pitchFamily="34" charset="0"/>
              </a:rPr>
              <a:t>, </a:t>
            </a:r>
            <a:r>
              <a:rPr lang="en-US" sz="3200" dirty="0" err="1" smtClean="0">
                <a:latin typeface="Arial" pitchFamily="34" charset="0"/>
                <a:cs typeface="Arial" pitchFamily="34" charset="0"/>
              </a:rPr>
              <a:t>Ahaz</a:t>
            </a:r>
            <a:r>
              <a:rPr lang="en-US" sz="3200" dirty="0" smtClean="0">
                <a:latin typeface="Arial" pitchFamily="34" charset="0"/>
                <a:cs typeface="Arial" pitchFamily="34" charset="0"/>
              </a:rPr>
              <a:t> and Hezekiah, kings of Judah. Listen, O heavens, and hear, O earth; For the Lord speaks, “Sons I have reared and brought up, But they have revolted against Me. “An ox knows its owner, And a donkey its master’s manger, But Israel </a:t>
            </a:r>
            <a:r>
              <a:rPr lang="en-US" sz="3200" dirty="0" smtClean="0">
                <a:solidFill>
                  <a:srgbClr val="FF0000"/>
                </a:solidFill>
                <a:latin typeface="Arial" pitchFamily="34" charset="0"/>
                <a:cs typeface="Arial" pitchFamily="34" charset="0"/>
              </a:rPr>
              <a:t>does not know</a:t>
            </a:r>
            <a:r>
              <a:rPr lang="en-US" sz="3200" dirty="0" smtClean="0">
                <a:latin typeface="Arial" pitchFamily="34" charset="0"/>
                <a:cs typeface="Arial" pitchFamily="34" charset="0"/>
              </a:rPr>
              <a:t>, My people do not understand.” </a:t>
            </a:r>
            <a:endParaRPr lang="en-US" sz="32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229600" cy="667512"/>
          </a:xfrm>
        </p:spPr>
        <p:txBody>
          <a:bodyPr>
            <a:normAutofit fontScale="90000"/>
          </a:bodyPr>
          <a:lstStyle/>
          <a:p>
            <a:r>
              <a:rPr lang="en-US" dirty="0" smtClean="0">
                <a:solidFill>
                  <a:srgbClr val="0070C0"/>
                </a:solidFill>
                <a:latin typeface="Arial" pitchFamily="34" charset="0"/>
                <a:cs typeface="Arial" pitchFamily="34" charset="0"/>
              </a:rPr>
              <a:t> They Had “Divorced” Their God</a:t>
            </a:r>
            <a:endParaRPr lang="en-US" dirty="0">
              <a:solidFill>
                <a:srgbClr val="0070C0"/>
              </a:solidFill>
              <a:latin typeface="Arial" pitchFamily="34" charset="0"/>
              <a:cs typeface="Arial" pitchFamily="34" charset="0"/>
            </a:endParaRPr>
          </a:p>
        </p:txBody>
      </p:sp>
      <p:sp>
        <p:nvSpPr>
          <p:cNvPr id="3" name="Content Placeholder 2"/>
          <p:cNvSpPr>
            <a:spLocks noGrp="1"/>
          </p:cNvSpPr>
          <p:nvPr>
            <p:ph idx="1"/>
          </p:nvPr>
        </p:nvSpPr>
        <p:spPr>
          <a:xfrm>
            <a:off x="152400" y="1752600"/>
            <a:ext cx="8839200" cy="4953000"/>
          </a:xfrm>
        </p:spPr>
        <p:txBody>
          <a:bodyPr>
            <a:normAutofit/>
          </a:bodyPr>
          <a:lstStyle/>
          <a:p>
            <a:pPr>
              <a:buNone/>
            </a:pPr>
            <a:r>
              <a:rPr lang="en-US" sz="3200" u="sng" dirty="0" smtClean="0">
                <a:latin typeface="Arial" pitchFamily="34" charset="0"/>
                <a:cs typeface="Arial" pitchFamily="34" charset="0"/>
              </a:rPr>
              <a:t>Isaiah 1:4</a:t>
            </a:r>
            <a:r>
              <a:rPr lang="en-US" sz="3200" dirty="0" smtClean="0">
                <a:latin typeface="Arial" pitchFamily="34" charset="0"/>
                <a:cs typeface="Arial" pitchFamily="34" charset="0"/>
              </a:rPr>
              <a:t>  Alas, sinful nation, People weighed down with iniquity, Offspring of evildoers, Sons who act corruptly! They have abandoned the Lord, They have despised the Holy One of Israel, They have turned away from Him. </a:t>
            </a:r>
            <a:endParaRPr lang="en-US" sz="32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743712"/>
          </a:xfrm>
        </p:spPr>
        <p:txBody>
          <a:bodyPr>
            <a:normAutofit/>
          </a:bodyPr>
          <a:lstStyle/>
          <a:p>
            <a:r>
              <a:rPr lang="en-US" sz="4000" dirty="0" smtClean="0">
                <a:solidFill>
                  <a:srgbClr val="0070C0"/>
                </a:solidFill>
                <a:latin typeface="Arial" pitchFamily="34" charset="0"/>
                <a:cs typeface="Arial" pitchFamily="34" charset="0"/>
              </a:rPr>
              <a:t> Yahweh’s Diagnosis of His People</a:t>
            </a:r>
            <a:endParaRPr lang="en-US" sz="4000" dirty="0">
              <a:solidFill>
                <a:srgbClr val="0070C0"/>
              </a:solidFill>
              <a:latin typeface="Arial" pitchFamily="34" charset="0"/>
              <a:cs typeface="Arial" pitchFamily="34" charset="0"/>
            </a:endParaRPr>
          </a:p>
        </p:txBody>
      </p:sp>
      <p:sp>
        <p:nvSpPr>
          <p:cNvPr id="3" name="Content Placeholder 2"/>
          <p:cNvSpPr>
            <a:spLocks noGrp="1"/>
          </p:cNvSpPr>
          <p:nvPr>
            <p:ph idx="1"/>
          </p:nvPr>
        </p:nvSpPr>
        <p:spPr>
          <a:xfrm>
            <a:off x="152400" y="1676400"/>
            <a:ext cx="8839200" cy="5029200"/>
          </a:xfrm>
        </p:spPr>
        <p:txBody>
          <a:bodyPr>
            <a:normAutofit/>
          </a:bodyPr>
          <a:lstStyle/>
          <a:p>
            <a:pPr>
              <a:buNone/>
            </a:pPr>
            <a:r>
              <a:rPr lang="en-US" sz="3200" dirty="0" smtClean="0">
                <a:latin typeface="Arial" pitchFamily="34" charset="0"/>
                <a:cs typeface="Arial" pitchFamily="34" charset="0"/>
              </a:rPr>
              <a:t> </a:t>
            </a:r>
            <a:r>
              <a:rPr lang="en-US" sz="3200" u="sng" dirty="0" smtClean="0">
                <a:latin typeface="Arial" pitchFamily="34" charset="0"/>
                <a:cs typeface="Arial" pitchFamily="34" charset="0"/>
              </a:rPr>
              <a:t>Isaiah 1:5-6</a:t>
            </a:r>
            <a:r>
              <a:rPr lang="en-US" sz="3200" dirty="0" smtClean="0">
                <a:latin typeface="Arial" pitchFamily="34" charset="0"/>
                <a:cs typeface="Arial" pitchFamily="34" charset="0"/>
              </a:rPr>
              <a:t>  Where will you be stricken again, As you continue in your rebellion? The whole head is sick And the whole heart is faint. From the sole of the foot even to the head There is nothing sound in it, Only bruises, welts and raw wounds, Not pressed out or bandaged, Nor softened with oil. </a:t>
            </a:r>
            <a:endParaRPr lang="en-US" sz="32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667512"/>
          </a:xfrm>
        </p:spPr>
        <p:txBody>
          <a:bodyPr>
            <a:normAutofit/>
          </a:bodyPr>
          <a:lstStyle/>
          <a:p>
            <a:r>
              <a:rPr lang="en-US" sz="4000" dirty="0" smtClean="0">
                <a:solidFill>
                  <a:srgbClr val="0070C0"/>
                </a:solidFill>
                <a:latin typeface="Arial" pitchFamily="34" charset="0"/>
                <a:cs typeface="Arial" pitchFamily="34" charset="0"/>
              </a:rPr>
              <a:t>  Yahweh’s Diagnosis of His People</a:t>
            </a:r>
            <a:endParaRPr lang="en-US" sz="4000" dirty="0"/>
          </a:p>
        </p:txBody>
      </p:sp>
      <p:sp>
        <p:nvSpPr>
          <p:cNvPr id="3" name="Content Placeholder 2"/>
          <p:cNvSpPr>
            <a:spLocks noGrp="1"/>
          </p:cNvSpPr>
          <p:nvPr>
            <p:ph idx="1"/>
          </p:nvPr>
        </p:nvSpPr>
        <p:spPr>
          <a:xfrm>
            <a:off x="152400" y="1447800"/>
            <a:ext cx="8839200" cy="5181600"/>
          </a:xfrm>
        </p:spPr>
        <p:txBody>
          <a:bodyPr>
            <a:normAutofit/>
          </a:bodyPr>
          <a:lstStyle/>
          <a:p>
            <a:pPr>
              <a:buNone/>
            </a:pPr>
            <a:r>
              <a:rPr lang="en-US" sz="3200" u="sng" dirty="0" smtClean="0">
                <a:latin typeface="Arial" pitchFamily="34" charset="0"/>
                <a:cs typeface="Arial" pitchFamily="34" charset="0"/>
              </a:rPr>
              <a:t>Isaiah 1:7-9</a:t>
            </a:r>
            <a:r>
              <a:rPr lang="en-US" sz="3200" dirty="0" smtClean="0">
                <a:latin typeface="Arial" pitchFamily="34" charset="0"/>
                <a:cs typeface="Arial" pitchFamily="34" charset="0"/>
              </a:rPr>
              <a:t> Your land is desolate, Your cities are burned with fire, Your fields—strangers are devouring them in your presence; It is desolation , as overthrown by strangers. The daughter of Zion is left like a shelter in a vineyard, Like a watchman’s hut in a cucumber field, like a besieged city. </a:t>
            </a:r>
            <a:r>
              <a:rPr lang="en-US" sz="3200" dirty="0" smtClean="0">
                <a:solidFill>
                  <a:srgbClr val="FF0000"/>
                </a:solidFill>
                <a:latin typeface="Arial" pitchFamily="34" charset="0"/>
                <a:cs typeface="Arial" pitchFamily="34" charset="0"/>
              </a:rPr>
              <a:t>Unless the Lord of hosts Had left us a few survivors, We would be like Sodom, We would be like Gomorrah. </a:t>
            </a:r>
            <a:endParaRPr lang="en-US" sz="3200" dirty="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609600"/>
            <a:ext cx="8763000" cy="743712"/>
          </a:xfrm>
        </p:spPr>
        <p:txBody>
          <a:bodyPr>
            <a:normAutofit/>
          </a:bodyPr>
          <a:lstStyle/>
          <a:p>
            <a:r>
              <a:rPr lang="en-US" sz="4000" dirty="0" smtClean="0">
                <a:solidFill>
                  <a:srgbClr val="0070C0"/>
                </a:solidFill>
                <a:latin typeface="Arial" pitchFamily="34" charset="0"/>
                <a:cs typeface="Arial" pitchFamily="34" charset="0"/>
              </a:rPr>
              <a:t>   Yahweh Indicts Judah’s Ritualism!</a:t>
            </a:r>
            <a:endParaRPr lang="en-US" sz="4000" dirty="0">
              <a:solidFill>
                <a:srgbClr val="0070C0"/>
              </a:solidFill>
              <a:latin typeface="Arial" pitchFamily="34" charset="0"/>
              <a:cs typeface="Arial" pitchFamily="34" charset="0"/>
            </a:endParaRPr>
          </a:p>
        </p:txBody>
      </p:sp>
      <p:sp>
        <p:nvSpPr>
          <p:cNvPr id="3" name="Content Placeholder 2"/>
          <p:cNvSpPr>
            <a:spLocks noGrp="1"/>
          </p:cNvSpPr>
          <p:nvPr>
            <p:ph idx="1"/>
          </p:nvPr>
        </p:nvSpPr>
        <p:spPr>
          <a:xfrm>
            <a:off x="152400" y="1447800"/>
            <a:ext cx="8839200" cy="5181600"/>
          </a:xfrm>
        </p:spPr>
        <p:txBody>
          <a:bodyPr>
            <a:normAutofit/>
          </a:bodyPr>
          <a:lstStyle/>
          <a:p>
            <a:pPr>
              <a:buNone/>
            </a:pPr>
            <a:r>
              <a:rPr lang="en-US" sz="3200" u="sng" dirty="0" smtClean="0">
                <a:latin typeface="Arial" pitchFamily="34" charset="0"/>
                <a:cs typeface="Arial" pitchFamily="34" charset="0"/>
              </a:rPr>
              <a:t>Isaiah 1:10-11</a:t>
            </a:r>
            <a:r>
              <a:rPr lang="en-US" sz="3200" dirty="0" smtClean="0">
                <a:latin typeface="Arial" pitchFamily="34" charset="0"/>
                <a:cs typeface="Arial" pitchFamily="34" charset="0"/>
              </a:rPr>
              <a:t> </a:t>
            </a:r>
            <a:r>
              <a:rPr lang="en-US" sz="3200" dirty="0" smtClean="0">
                <a:solidFill>
                  <a:srgbClr val="FF0000"/>
                </a:solidFill>
                <a:latin typeface="Arial" pitchFamily="34" charset="0"/>
                <a:cs typeface="Arial" pitchFamily="34" charset="0"/>
              </a:rPr>
              <a:t>Hear</a:t>
            </a:r>
            <a:r>
              <a:rPr lang="en-US" sz="3200" dirty="0" smtClean="0">
                <a:latin typeface="Arial" pitchFamily="34" charset="0"/>
                <a:cs typeface="Arial" pitchFamily="34" charset="0"/>
              </a:rPr>
              <a:t> the word of the Lord, You rulers of Sodom; Give ear to the instruction of our God, You people of Gomorrah. “What are your multiplied sacrifices to Me?” Says the Lord. “I have had enough of burnt offerings of rams And the fat of fed cattle; And I take no pleasure in the blood of bulls, lambs or goats.” </a:t>
            </a:r>
            <a:endParaRPr lang="en-US" sz="32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a:bodyPr>
          <a:lstStyle/>
          <a:p>
            <a:r>
              <a:rPr lang="en-US" sz="4000" dirty="0" smtClean="0">
                <a:solidFill>
                  <a:srgbClr val="0070C0"/>
                </a:solidFill>
                <a:latin typeface="Arial" pitchFamily="34" charset="0"/>
                <a:cs typeface="Arial" pitchFamily="34" charset="0"/>
              </a:rPr>
              <a:t>Yahweh Indicts Judah’s Ritualism!</a:t>
            </a:r>
            <a:endParaRPr lang="en-US" sz="4000" dirty="0"/>
          </a:p>
        </p:txBody>
      </p:sp>
      <p:sp>
        <p:nvSpPr>
          <p:cNvPr id="3" name="Content Placeholder 2"/>
          <p:cNvSpPr>
            <a:spLocks noGrp="1"/>
          </p:cNvSpPr>
          <p:nvPr>
            <p:ph idx="1"/>
          </p:nvPr>
        </p:nvSpPr>
        <p:spPr>
          <a:xfrm>
            <a:off x="152400" y="1524000"/>
            <a:ext cx="8839200" cy="5181600"/>
          </a:xfrm>
        </p:spPr>
        <p:txBody>
          <a:bodyPr>
            <a:normAutofit/>
          </a:bodyPr>
          <a:lstStyle/>
          <a:p>
            <a:pPr>
              <a:buNone/>
            </a:pPr>
            <a:r>
              <a:rPr lang="en-US" sz="3200" dirty="0" smtClean="0">
                <a:latin typeface="Arial" pitchFamily="34" charset="0"/>
                <a:cs typeface="Arial" pitchFamily="34" charset="0"/>
              </a:rPr>
              <a:t>  </a:t>
            </a:r>
            <a:r>
              <a:rPr lang="en-US" sz="3200" u="sng" dirty="0" smtClean="0">
                <a:latin typeface="Arial" pitchFamily="34" charset="0"/>
                <a:cs typeface="Arial" pitchFamily="34" charset="0"/>
              </a:rPr>
              <a:t>Isaiah 1:12-14</a:t>
            </a:r>
            <a:r>
              <a:rPr lang="en-US" sz="3200" dirty="0" smtClean="0">
                <a:latin typeface="Arial" pitchFamily="34" charset="0"/>
                <a:cs typeface="Arial" pitchFamily="34" charset="0"/>
              </a:rPr>
              <a:t> “When you come to appear before Me, Who requires of you this trampling of My courts? “Bring your worthless offerings no longer, Incense is an abomination to Me. New moon and </a:t>
            </a:r>
            <a:r>
              <a:rPr lang="en-US" sz="3200" dirty="0" err="1" smtClean="0">
                <a:latin typeface="Arial" pitchFamily="34" charset="0"/>
                <a:cs typeface="Arial" pitchFamily="34" charset="0"/>
              </a:rPr>
              <a:t>sabbath</a:t>
            </a:r>
            <a:r>
              <a:rPr lang="en-US" sz="3200" dirty="0" smtClean="0">
                <a:latin typeface="Arial" pitchFamily="34" charset="0"/>
                <a:cs typeface="Arial" pitchFamily="34" charset="0"/>
              </a:rPr>
              <a:t>, the calling of assemblies— I cannot endure iniquity and the solemn assembly. I hate your new moon festivals and your appointed feasts, They have </a:t>
            </a:r>
            <a:r>
              <a:rPr lang="en-US" sz="3200" dirty="0" smtClean="0">
                <a:solidFill>
                  <a:srgbClr val="FF0000"/>
                </a:solidFill>
                <a:latin typeface="Arial" pitchFamily="34" charset="0"/>
                <a:cs typeface="Arial" pitchFamily="34" charset="0"/>
              </a:rPr>
              <a:t>become</a:t>
            </a:r>
            <a:r>
              <a:rPr lang="en-US" sz="3200" dirty="0" smtClean="0">
                <a:latin typeface="Arial" pitchFamily="34" charset="0"/>
                <a:cs typeface="Arial" pitchFamily="34" charset="0"/>
              </a:rPr>
              <a:t> a burden to Me; I am weary of bearing them. </a:t>
            </a:r>
            <a:endParaRPr lang="en-US" sz="32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533400"/>
            <a:ext cx="8534400" cy="819912"/>
          </a:xfrm>
        </p:spPr>
        <p:txBody>
          <a:bodyPr>
            <a:noAutofit/>
          </a:bodyPr>
          <a:lstStyle/>
          <a:p>
            <a:r>
              <a:rPr lang="en-US" sz="4000" dirty="0" smtClean="0">
                <a:solidFill>
                  <a:srgbClr val="0070C0"/>
                </a:solidFill>
                <a:latin typeface="Arial" pitchFamily="34" charset="0"/>
                <a:cs typeface="Arial" pitchFamily="34" charset="0"/>
              </a:rPr>
              <a:t>Yahweh’s Reaction and Call To Action</a:t>
            </a:r>
            <a:endParaRPr lang="en-US" sz="4000" dirty="0">
              <a:solidFill>
                <a:srgbClr val="0070C0"/>
              </a:solidFill>
              <a:latin typeface="Arial" pitchFamily="34" charset="0"/>
              <a:cs typeface="Arial" pitchFamily="34" charset="0"/>
            </a:endParaRPr>
          </a:p>
        </p:txBody>
      </p:sp>
      <p:sp>
        <p:nvSpPr>
          <p:cNvPr id="3" name="Content Placeholder 2"/>
          <p:cNvSpPr>
            <a:spLocks noGrp="1"/>
          </p:cNvSpPr>
          <p:nvPr>
            <p:ph idx="1"/>
          </p:nvPr>
        </p:nvSpPr>
        <p:spPr>
          <a:xfrm>
            <a:off x="152400" y="1600200"/>
            <a:ext cx="8839200" cy="5105400"/>
          </a:xfrm>
        </p:spPr>
        <p:txBody>
          <a:bodyPr/>
          <a:lstStyle/>
          <a:p>
            <a:pPr>
              <a:buNone/>
            </a:pPr>
            <a:r>
              <a:rPr lang="en-US" sz="3200" u="sng" dirty="0" smtClean="0">
                <a:latin typeface="Arial" pitchFamily="34" charset="0"/>
                <a:cs typeface="Arial" pitchFamily="34" charset="0"/>
              </a:rPr>
              <a:t>Isaiah 1:15-17</a:t>
            </a:r>
            <a:r>
              <a:rPr lang="en-US" sz="3200" dirty="0" smtClean="0">
                <a:latin typeface="Arial" pitchFamily="34" charset="0"/>
                <a:cs typeface="Arial" pitchFamily="34" charset="0"/>
              </a:rPr>
              <a:t> “So when you spread out your hands in prayer, I will hide My eyes from you; Yes, even though you multiply prayers, I will not listen. Your hands are covered with blood. “Wash yourselves, make yourselves clean; Remove the evil of your deeds from My sight. Cease to do evil, Learn to do good; Seek justice, Reprove the ruthless, Defend the orphan, Plead for the widow.” </a:t>
            </a:r>
            <a:endParaRPr lang="en-US" sz="32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2952</TotalTime>
  <Words>1094</Words>
  <Application>Microsoft Office PowerPoint</Application>
  <PresentationFormat>On-screen Show (4:3)</PresentationFormat>
  <Paragraphs>52</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Flow</vt:lpstr>
      <vt:lpstr>Isaiah 1:1-20</vt:lpstr>
      <vt:lpstr>      Outline of Chapters 1-5</vt:lpstr>
      <vt:lpstr>Yahweh’s Indictment of His People</vt:lpstr>
      <vt:lpstr> They Had “Divorced” Their God</vt:lpstr>
      <vt:lpstr> Yahweh’s Diagnosis of His People</vt:lpstr>
      <vt:lpstr>  Yahweh’s Diagnosis of His People</vt:lpstr>
      <vt:lpstr>   Yahweh Indicts Judah’s Ritualism!</vt:lpstr>
      <vt:lpstr>Yahweh Indicts Judah’s Ritualism!</vt:lpstr>
      <vt:lpstr>Yahweh’s Reaction and Call To Action</vt:lpstr>
      <vt:lpstr>  Yahweh’s Gracious Offer</vt:lpstr>
      <vt:lpstr>              Application</vt:lpstr>
      <vt:lpstr> 1. Sacrifices Always Pointed To Christ</vt:lpstr>
      <vt:lpstr>1. Obedience Is Greater Than Sacrifice!</vt:lpstr>
      <vt:lpstr> 1.  Trust In Christ – Not In Rituals</vt:lpstr>
      <vt:lpstr>              Application</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Isaiah 1:1-</dc:title>
  <dc:creator>Debra</dc:creator>
  <cp:lastModifiedBy>Opie</cp:lastModifiedBy>
  <cp:revision>23</cp:revision>
  <dcterms:created xsi:type="dcterms:W3CDTF">2011-05-27T01:45:25Z</dcterms:created>
  <dcterms:modified xsi:type="dcterms:W3CDTF">2011-06-03T15:46:31Z</dcterms:modified>
</cp:coreProperties>
</file>