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clrMode="bw" frameSlides="1"/>
  <p:clrMru>
    <a:srgbClr val="2304A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3D1744C-6DDE-456D-9BCB-2B3F5E9B0D16}" type="datetimeFigureOut">
              <a:rPr lang="en-US" smtClean="0"/>
              <a:pPr/>
              <a:t>6/4/2010</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A0362E61-499C-4CB8-9B64-32306D4F28B1}"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D1744C-6DDE-456D-9BCB-2B3F5E9B0D16}" type="datetimeFigureOut">
              <a:rPr lang="en-US" smtClean="0"/>
              <a:pPr/>
              <a:t>6/4/2010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362E61-499C-4CB8-9B64-32306D4F28B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D1744C-6DDE-456D-9BCB-2B3F5E9B0D16}" type="datetimeFigureOut">
              <a:rPr lang="en-US" smtClean="0"/>
              <a:pPr/>
              <a:t>6/4/2010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362E61-499C-4CB8-9B64-32306D4F28B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D1744C-6DDE-456D-9BCB-2B3F5E9B0D16}" type="datetimeFigureOut">
              <a:rPr lang="en-US" smtClean="0"/>
              <a:pPr/>
              <a:t>6/4/2010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362E61-499C-4CB8-9B64-32306D4F28B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3D1744C-6DDE-456D-9BCB-2B3F5E9B0D16}" type="datetimeFigureOut">
              <a:rPr lang="en-US" smtClean="0"/>
              <a:pPr/>
              <a:t>6/4/2010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362E61-499C-4CB8-9B64-32306D4F28B1}"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3D1744C-6DDE-456D-9BCB-2B3F5E9B0D16}" type="datetimeFigureOut">
              <a:rPr lang="en-US" smtClean="0"/>
              <a:pPr/>
              <a:t>6/4/2010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362E61-499C-4CB8-9B64-32306D4F28B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3D1744C-6DDE-456D-9BCB-2B3F5E9B0D16}" type="datetimeFigureOut">
              <a:rPr lang="en-US" smtClean="0"/>
              <a:pPr/>
              <a:t>6/4/2010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0362E61-499C-4CB8-9B64-32306D4F28B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3D1744C-6DDE-456D-9BCB-2B3F5E9B0D16}" type="datetimeFigureOut">
              <a:rPr lang="en-US" smtClean="0"/>
              <a:pPr/>
              <a:t>6/4/2010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0362E61-499C-4CB8-9B64-32306D4F28B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D1744C-6DDE-456D-9BCB-2B3F5E9B0D16}" type="datetimeFigureOut">
              <a:rPr lang="en-US" smtClean="0"/>
              <a:pPr/>
              <a:t>6/4/2010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0362E61-499C-4CB8-9B64-32306D4F28B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3D1744C-6DDE-456D-9BCB-2B3F5E9B0D16}" type="datetimeFigureOut">
              <a:rPr lang="en-US" smtClean="0"/>
              <a:pPr/>
              <a:t>6/4/2010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362E61-499C-4CB8-9B64-32306D4F28B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3D1744C-6DDE-456D-9BCB-2B3F5E9B0D16}" type="datetimeFigureOut">
              <a:rPr lang="en-US" smtClean="0"/>
              <a:pPr/>
              <a:t>6/4/2010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A0362E61-499C-4CB8-9B64-32306D4F28B1}"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3D1744C-6DDE-456D-9BCB-2B3F5E9B0D16}" type="datetimeFigureOut">
              <a:rPr lang="en-US" smtClean="0"/>
              <a:pPr/>
              <a:t>6/4/2010</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0362E61-499C-4CB8-9B64-32306D4F28B1}"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371600"/>
            <a:ext cx="6934200" cy="1828800"/>
          </a:xfrm>
        </p:spPr>
        <p:txBody>
          <a:bodyPr/>
          <a:lstStyle/>
          <a:p>
            <a:r>
              <a:rPr lang="en-US" dirty="0" smtClean="0"/>
              <a:t>The Structure of The Apocalypse</a:t>
            </a:r>
            <a:endParaRPr lang="en-US" dirty="0"/>
          </a:p>
        </p:txBody>
      </p:sp>
      <p:sp>
        <p:nvSpPr>
          <p:cNvPr id="3" name="Subtitle 2"/>
          <p:cNvSpPr>
            <a:spLocks noGrp="1"/>
          </p:cNvSpPr>
          <p:nvPr>
            <p:ph type="subTitle" idx="1"/>
          </p:nvPr>
        </p:nvSpPr>
        <p:spPr>
          <a:xfrm>
            <a:off x="304800" y="3228536"/>
            <a:ext cx="8083296" cy="1752600"/>
          </a:xfrm>
        </p:spPr>
        <p:txBody>
          <a:bodyPr>
            <a:normAutofit/>
          </a:bodyPr>
          <a:lstStyle/>
          <a:p>
            <a:r>
              <a:rPr lang="en-US" sz="2800" dirty="0" smtClean="0"/>
              <a:t>A Study in How Literary Connections Can Help Inform Our  Exegesis of Revelation</a:t>
            </a:r>
            <a:endParaRPr lang="en-US" sz="2800" dirty="0"/>
          </a:p>
        </p:txBody>
      </p:sp>
      <p:sp>
        <p:nvSpPr>
          <p:cNvPr id="4" name="TextBox 3"/>
          <p:cNvSpPr txBox="1"/>
          <p:nvPr/>
        </p:nvSpPr>
        <p:spPr>
          <a:xfrm>
            <a:off x="914400" y="5715000"/>
            <a:ext cx="3409459" cy="954107"/>
          </a:xfrm>
          <a:prstGeom prst="rect">
            <a:avLst/>
          </a:prstGeom>
          <a:noFill/>
        </p:spPr>
        <p:txBody>
          <a:bodyPr wrap="none" rtlCol="0">
            <a:spAutoFit/>
          </a:bodyPr>
          <a:lstStyle/>
          <a:p>
            <a:r>
              <a:rPr lang="en-US" sz="2800" dirty="0" smtClean="0"/>
              <a:t>Pastor Eric </a:t>
            </a:r>
            <a:r>
              <a:rPr lang="en-US" sz="2800" dirty="0" err="1" smtClean="0"/>
              <a:t>Douma</a:t>
            </a:r>
            <a:endParaRPr lang="en-US" sz="2800" dirty="0" smtClean="0"/>
          </a:p>
          <a:p>
            <a:r>
              <a:rPr lang="en-US" sz="2800" dirty="0" smtClean="0"/>
              <a:t>Twin City Fellowship</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4000" dirty="0" smtClean="0">
                <a:solidFill>
                  <a:srgbClr val="2304A8"/>
                </a:solidFill>
                <a:latin typeface="Arial" pitchFamily="34" charset="0"/>
                <a:cs typeface="Arial" pitchFamily="34" charset="0"/>
              </a:rPr>
              <a:t>Evidence For An Extended 7</a:t>
            </a:r>
            <a:r>
              <a:rPr lang="en-US" sz="4000" baseline="30000" dirty="0" smtClean="0">
                <a:solidFill>
                  <a:srgbClr val="2304A8"/>
                </a:solidFill>
                <a:latin typeface="Arial" pitchFamily="34" charset="0"/>
                <a:cs typeface="Arial" pitchFamily="34" charset="0"/>
              </a:rPr>
              <a:t>th</a:t>
            </a:r>
            <a:r>
              <a:rPr lang="en-US" sz="4000" dirty="0" smtClean="0">
                <a:solidFill>
                  <a:srgbClr val="2304A8"/>
                </a:solidFill>
                <a:latin typeface="Arial" pitchFamily="34" charset="0"/>
                <a:cs typeface="Arial" pitchFamily="34" charset="0"/>
              </a:rPr>
              <a:t> Bowl</a:t>
            </a:r>
            <a:endParaRPr lang="en-US" sz="4000" dirty="0"/>
          </a:p>
        </p:txBody>
      </p:sp>
      <p:sp>
        <p:nvSpPr>
          <p:cNvPr id="3" name="Content Placeholder 2"/>
          <p:cNvSpPr>
            <a:spLocks noGrp="1"/>
          </p:cNvSpPr>
          <p:nvPr>
            <p:ph idx="1"/>
          </p:nvPr>
        </p:nvSpPr>
        <p:spPr>
          <a:xfrm>
            <a:off x="152400" y="1371600"/>
            <a:ext cx="8991600" cy="5486400"/>
          </a:xfrm>
        </p:spPr>
        <p:txBody>
          <a:bodyPr>
            <a:normAutofit lnSpcReduction="10000"/>
          </a:bodyPr>
          <a:lstStyle/>
          <a:p>
            <a:pPr>
              <a:buNone/>
            </a:pPr>
            <a:r>
              <a:rPr lang="en-US" sz="2800" dirty="0" smtClean="0">
                <a:latin typeface="Arial" pitchFamily="34" charset="0"/>
                <a:cs typeface="Arial" pitchFamily="34" charset="0"/>
              </a:rPr>
              <a:t>4.  </a:t>
            </a:r>
            <a:r>
              <a:rPr lang="en-US" sz="2800" b="1" dirty="0" smtClean="0">
                <a:latin typeface="Arial" pitchFamily="34" charset="0"/>
                <a:cs typeface="Arial" pitchFamily="34" charset="0"/>
              </a:rPr>
              <a:t>The Finality of the 7 Bowls</a:t>
            </a:r>
          </a:p>
          <a:p>
            <a:pPr>
              <a:buNone/>
            </a:pPr>
            <a:r>
              <a:rPr lang="en-US" sz="2800" u="sng" dirty="0" smtClean="0">
                <a:latin typeface="Arial" pitchFamily="34" charset="0"/>
                <a:cs typeface="Arial" pitchFamily="34" charset="0"/>
              </a:rPr>
              <a:t>Rev 15:1</a:t>
            </a:r>
            <a:r>
              <a:rPr lang="en-US" sz="2800" dirty="0" smtClean="0">
                <a:latin typeface="Arial" pitchFamily="34" charset="0"/>
                <a:cs typeface="Arial" pitchFamily="34" charset="0"/>
              </a:rPr>
              <a:t> Then I saw another sign in heaven, great and marvelous, seven angels who had seven plagues, which are </a:t>
            </a:r>
            <a:r>
              <a:rPr lang="en-US" sz="2800" u="sng" dirty="0" smtClean="0">
                <a:latin typeface="Arial" pitchFamily="34" charset="0"/>
                <a:cs typeface="Arial" pitchFamily="34" charset="0"/>
              </a:rPr>
              <a:t>the last</a:t>
            </a:r>
            <a:r>
              <a:rPr lang="en-US" sz="2800" dirty="0" smtClean="0">
                <a:latin typeface="Arial" pitchFamily="34" charset="0"/>
                <a:cs typeface="Arial" pitchFamily="34" charset="0"/>
              </a:rPr>
              <a:t>, </a:t>
            </a:r>
            <a:r>
              <a:rPr lang="en-US" sz="2800" dirty="0" smtClean="0">
                <a:solidFill>
                  <a:srgbClr val="FF0000"/>
                </a:solidFill>
                <a:latin typeface="Arial" pitchFamily="34" charset="0"/>
                <a:cs typeface="Arial" pitchFamily="34" charset="0"/>
              </a:rPr>
              <a:t>because in them the wrath of God is finished</a:t>
            </a:r>
            <a:r>
              <a:rPr lang="en-US" sz="2800" dirty="0" smtClean="0">
                <a:latin typeface="Arial" pitchFamily="34" charset="0"/>
                <a:cs typeface="Arial" pitchFamily="34" charset="0"/>
              </a:rPr>
              <a:t>.</a:t>
            </a:r>
          </a:p>
          <a:p>
            <a:pPr>
              <a:buNone/>
            </a:pPr>
            <a:r>
              <a:rPr lang="en-US" sz="2800" u="sng" dirty="0" smtClean="0">
                <a:latin typeface="Arial" pitchFamily="34" charset="0"/>
                <a:cs typeface="Arial" pitchFamily="34" charset="0"/>
              </a:rPr>
              <a:t>Rev 20:10</a:t>
            </a:r>
            <a:r>
              <a:rPr lang="en-US" sz="2800" dirty="0" smtClean="0">
                <a:latin typeface="Arial" pitchFamily="34" charset="0"/>
                <a:cs typeface="Arial" pitchFamily="34" charset="0"/>
              </a:rPr>
              <a:t> – Satan thrown into lake of fire</a:t>
            </a:r>
          </a:p>
          <a:p>
            <a:pPr>
              <a:buNone/>
            </a:pPr>
            <a:r>
              <a:rPr lang="en-US" sz="2800" u="sng" dirty="0" smtClean="0">
                <a:latin typeface="Arial" pitchFamily="34" charset="0"/>
                <a:cs typeface="Arial" pitchFamily="34" charset="0"/>
              </a:rPr>
              <a:t>Rev 20:15</a:t>
            </a:r>
            <a:r>
              <a:rPr lang="en-US" sz="2800" dirty="0" smtClean="0">
                <a:latin typeface="Arial" pitchFamily="34" charset="0"/>
                <a:cs typeface="Arial" pitchFamily="34" charset="0"/>
              </a:rPr>
              <a:t> – Unbelievers thrown into lake of fire</a:t>
            </a:r>
          </a:p>
          <a:p>
            <a:pPr>
              <a:buNone/>
            </a:pPr>
            <a:r>
              <a:rPr lang="en-US" sz="2800" dirty="0" smtClean="0">
                <a:latin typeface="Arial" pitchFamily="34" charset="0"/>
                <a:cs typeface="Arial" pitchFamily="34" charset="0"/>
              </a:rPr>
              <a:t>5. </a:t>
            </a:r>
            <a:r>
              <a:rPr lang="en-US" sz="2800" b="1" dirty="0" smtClean="0">
                <a:latin typeface="Arial" pitchFamily="34" charset="0"/>
                <a:cs typeface="Arial" pitchFamily="34" charset="0"/>
              </a:rPr>
              <a:t>The Introductory Announcement of 7</a:t>
            </a:r>
            <a:r>
              <a:rPr lang="en-US" sz="2800" b="1" baseline="30000" dirty="0" smtClean="0">
                <a:latin typeface="Arial" pitchFamily="34" charset="0"/>
                <a:cs typeface="Arial" pitchFamily="34" charset="0"/>
              </a:rPr>
              <a:t>th</a:t>
            </a:r>
            <a:r>
              <a:rPr lang="en-US" sz="2800" b="1" dirty="0" smtClean="0">
                <a:latin typeface="Arial" pitchFamily="34" charset="0"/>
                <a:cs typeface="Arial" pitchFamily="34" charset="0"/>
              </a:rPr>
              <a:t> Bowl</a:t>
            </a:r>
          </a:p>
          <a:p>
            <a:pPr>
              <a:buNone/>
            </a:pPr>
            <a:r>
              <a:rPr lang="en-US" sz="2800" u="sng" dirty="0" smtClean="0">
                <a:latin typeface="Arial" pitchFamily="34" charset="0"/>
                <a:cs typeface="Arial" pitchFamily="34" charset="0"/>
              </a:rPr>
              <a:t>Rev 16:20</a:t>
            </a:r>
            <a:r>
              <a:rPr lang="en-US" sz="2800" dirty="0" smtClean="0">
                <a:latin typeface="Arial" pitchFamily="34" charset="0"/>
                <a:cs typeface="Arial" pitchFamily="34" charset="0"/>
              </a:rPr>
              <a:t> …every island </a:t>
            </a:r>
            <a:r>
              <a:rPr lang="en-US" sz="2800" dirty="0" smtClean="0">
                <a:solidFill>
                  <a:srgbClr val="FF0000"/>
                </a:solidFill>
                <a:latin typeface="Arial" pitchFamily="34" charset="0"/>
                <a:cs typeface="Arial" pitchFamily="34" charset="0"/>
              </a:rPr>
              <a:t>fled away</a:t>
            </a:r>
            <a:r>
              <a:rPr lang="en-US" sz="2800" dirty="0" smtClean="0">
                <a:latin typeface="Arial" pitchFamily="34" charset="0"/>
                <a:cs typeface="Arial" pitchFamily="34" charset="0"/>
              </a:rPr>
              <a:t>…mountains</a:t>
            </a:r>
            <a:r>
              <a:rPr lang="en-US" sz="2800" dirty="0" smtClean="0">
                <a:solidFill>
                  <a:srgbClr val="FF0000"/>
                </a:solidFill>
                <a:latin typeface="Arial" pitchFamily="34" charset="0"/>
                <a:cs typeface="Arial" pitchFamily="34" charset="0"/>
              </a:rPr>
              <a:t> </a:t>
            </a:r>
            <a:r>
              <a:rPr lang="en-US" sz="2800" dirty="0" smtClean="0">
                <a:latin typeface="Arial" pitchFamily="34" charset="0"/>
                <a:cs typeface="Arial" pitchFamily="34" charset="0"/>
              </a:rPr>
              <a:t>were </a:t>
            </a:r>
            <a:r>
              <a:rPr lang="en-US" sz="2800" dirty="0" smtClean="0">
                <a:solidFill>
                  <a:srgbClr val="FF0000"/>
                </a:solidFill>
                <a:latin typeface="Arial" pitchFamily="34" charset="0"/>
                <a:cs typeface="Arial" pitchFamily="34" charset="0"/>
              </a:rPr>
              <a:t>not found</a:t>
            </a:r>
          </a:p>
          <a:p>
            <a:pPr>
              <a:buNone/>
            </a:pPr>
            <a:r>
              <a:rPr lang="en-US" sz="2800" u="sng" dirty="0" smtClean="0">
                <a:latin typeface="Arial" pitchFamily="34" charset="0"/>
                <a:cs typeface="Arial" pitchFamily="34" charset="0"/>
              </a:rPr>
              <a:t>Rev 20:11</a:t>
            </a:r>
            <a:r>
              <a:rPr lang="en-US" sz="2800" dirty="0" smtClean="0">
                <a:latin typeface="Arial" pitchFamily="34" charset="0"/>
                <a:cs typeface="Arial" pitchFamily="34" charset="0"/>
              </a:rPr>
              <a:t>… from whose presence earth and heaven </a:t>
            </a:r>
            <a:r>
              <a:rPr lang="en-US" sz="2800" dirty="0" smtClean="0">
                <a:solidFill>
                  <a:srgbClr val="FF0000"/>
                </a:solidFill>
                <a:latin typeface="Arial" pitchFamily="34" charset="0"/>
                <a:cs typeface="Arial" pitchFamily="34" charset="0"/>
              </a:rPr>
              <a:t>fled away</a:t>
            </a:r>
            <a:r>
              <a:rPr lang="en-US" sz="2800" dirty="0" smtClean="0">
                <a:latin typeface="Arial" pitchFamily="34" charset="0"/>
                <a:cs typeface="Arial" pitchFamily="34" charset="0"/>
              </a:rPr>
              <a:t>, and a place was </a:t>
            </a:r>
            <a:r>
              <a:rPr lang="en-US" sz="2800" dirty="0" smtClean="0">
                <a:solidFill>
                  <a:srgbClr val="FF0000"/>
                </a:solidFill>
                <a:latin typeface="Arial" pitchFamily="34" charset="0"/>
                <a:cs typeface="Arial" pitchFamily="34" charset="0"/>
              </a:rPr>
              <a:t>not found</a:t>
            </a:r>
            <a:r>
              <a:rPr lang="en-US" sz="2800" dirty="0" smtClean="0">
                <a:latin typeface="Arial" pitchFamily="34" charset="0"/>
                <a:cs typeface="Arial" pitchFamily="34" charset="0"/>
              </a:rPr>
              <a:t> for them.</a:t>
            </a:r>
          </a:p>
          <a:p>
            <a:pPr>
              <a:buNone/>
            </a:pPr>
            <a:endParaRPr lang="en-US" sz="28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sz="4000" dirty="0" smtClean="0">
                <a:solidFill>
                  <a:srgbClr val="2304A8"/>
                </a:solidFill>
                <a:latin typeface="Arial" pitchFamily="34" charset="0"/>
                <a:cs typeface="Arial" pitchFamily="34" charset="0"/>
              </a:rPr>
              <a:t>Evidence For An Extended 7</a:t>
            </a:r>
            <a:r>
              <a:rPr lang="en-US" sz="4000" baseline="30000" dirty="0" smtClean="0">
                <a:solidFill>
                  <a:srgbClr val="2304A8"/>
                </a:solidFill>
                <a:latin typeface="Arial" pitchFamily="34" charset="0"/>
                <a:cs typeface="Arial" pitchFamily="34" charset="0"/>
              </a:rPr>
              <a:t>th</a:t>
            </a:r>
            <a:r>
              <a:rPr lang="en-US" sz="4000" dirty="0" smtClean="0">
                <a:solidFill>
                  <a:srgbClr val="2304A8"/>
                </a:solidFill>
                <a:latin typeface="Arial" pitchFamily="34" charset="0"/>
                <a:cs typeface="Arial" pitchFamily="34" charset="0"/>
              </a:rPr>
              <a:t> Bowl</a:t>
            </a:r>
            <a:endParaRPr lang="en-US" sz="4000" dirty="0"/>
          </a:p>
        </p:txBody>
      </p:sp>
      <p:sp>
        <p:nvSpPr>
          <p:cNvPr id="3" name="Content Placeholder 2"/>
          <p:cNvSpPr>
            <a:spLocks noGrp="1"/>
          </p:cNvSpPr>
          <p:nvPr>
            <p:ph idx="1"/>
          </p:nvPr>
        </p:nvSpPr>
        <p:spPr>
          <a:xfrm>
            <a:off x="152400" y="1371600"/>
            <a:ext cx="8839200" cy="5257800"/>
          </a:xfrm>
        </p:spPr>
        <p:txBody>
          <a:bodyPr>
            <a:normAutofit/>
          </a:bodyPr>
          <a:lstStyle/>
          <a:p>
            <a:pPr>
              <a:buNone/>
            </a:pPr>
            <a:r>
              <a:rPr lang="en-US" sz="2800" dirty="0" smtClean="0">
                <a:latin typeface="Arial" pitchFamily="34" charset="0"/>
                <a:cs typeface="Arial" pitchFamily="34" charset="0"/>
              </a:rPr>
              <a:t>6. </a:t>
            </a:r>
            <a:r>
              <a:rPr lang="en-US" sz="2800" b="1" dirty="0" smtClean="0">
                <a:latin typeface="Arial" pitchFamily="34" charset="0"/>
                <a:cs typeface="Arial" pitchFamily="34" charset="0"/>
              </a:rPr>
              <a:t>Parallel/Contrast Babylon and New Jerusalem</a:t>
            </a:r>
          </a:p>
          <a:p>
            <a:pPr>
              <a:buNone/>
            </a:pPr>
            <a:r>
              <a:rPr lang="en-US" sz="2800" u="sng" dirty="0" smtClean="0">
                <a:latin typeface="Arial" pitchFamily="34" charset="0"/>
                <a:cs typeface="Arial" pitchFamily="34" charset="0"/>
              </a:rPr>
              <a:t>Rev 17:1</a:t>
            </a:r>
            <a:r>
              <a:rPr lang="en-US" sz="2800" dirty="0" smtClean="0">
                <a:latin typeface="Arial" pitchFamily="34" charset="0"/>
                <a:cs typeface="Arial" pitchFamily="34" charset="0"/>
              </a:rPr>
              <a:t> Then one of the seven angels who had the seven bowls came and spoke with me, saying “</a:t>
            </a:r>
            <a:r>
              <a:rPr lang="en-US" sz="2800" dirty="0" smtClean="0">
                <a:solidFill>
                  <a:srgbClr val="FF0000"/>
                </a:solidFill>
                <a:latin typeface="Arial" pitchFamily="34" charset="0"/>
                <a:cs typeface="Arial" pitchFamily="34" charset="0"/>
              </a:rPr>
              <a:t>Come here, I will show you the judgment of the </a:t>
            </a:r>
            <a:r>
              <a:rPr lang="en-US" sz="2800" b="1" dirty="0" smtClean="0">
                <a:solidFill>
                  <a:srgbClr val="FF0000"/>
                </a:solidFill>
                <a:latin typeface="Arial" pitchFamily="34" charset="0"/>
                <a:cs typeface="Arial" pitchFamily="34" charset="0"/>
              </a:rPr>
              <a:t>great harlot </a:t>
            </a:r>
            <a:r>
              <a:rPr lang="en-US" sz="2800" dirty="0" smtClean="0">
                <a:solidFill>
                  <a:srgbClr val="FF0000"/>
                </a:solidFill>
                <a:latin typeface="Arial" pitchFamily="34" charset="0"/>
                <a:cs typeface="Arial" pitchFamily="34" charset="0"/>
              </a:rPr>
              <a:t>who sits on many waters</a:t>
            </a:r>
            <a:r>
              <a:rPr lang="en-US" sz="2800" dirty="0" smtClean="0">
                <a:latin typeface="Arial" pitchFamily="34" charset="0"/>
                <a:cs typeface="Arial" pitchFamily="34" charset="0"/>
              </a:rPr>
              <a:t>.”</a:t>
            </a:r>
          </a:p>
          <a:p>
            <a:pPr>
              <a:buNone/>
            </a:pPr>
            <a:endParaRPr lang="en-US" sz="2800" u="sng" dirty="0" smtClean="0">
              <a:latin typeface="Arial" pitchFamily="34" charset="0"/>
              <a:cs typeface="Arial" pitchFamily="34" charset="0"/>
            </a:endParaRPr>
          </a:p>
          <a:p>
            <a:pPr>
              <a:buNone/>
            </a:pPr>
            <a:r>
              <a:rPr lang="en-US" sz="2800" u="sng" dirty="0" smtClean="0">
                <a:latin typeface="Arial" pitchFamily="34" charset="0"/>
                <a:cs typeface="Arial" pitchFamily="34" charset="0"/>
              </a:rPr>
              <a:t>Rev 21:9</a:t>
            </a:r>
            <a:r>
              <a:rPr lang="en-US" sz="2800" dirty="0" smtClean="0">
                <a:latin typeface="Arial" pitchFamily="34" charset="0"/>
                <a:cs typeface="Arial" pitchFamily="34" charset="0"/>
              </a:rPr>
              <a:t> Then one of the seven angels who had the seven bowls full of the seven last plagues came and spoke with me, saying, “</a:t>
            </a:r>
            <a:r>
              <a:rPr lang="en-US" sz="2800" dirty="0" smtClean="0">
                <a:solidFill>
                  <a:srgbClr val="FF0000"/>
                </a:solidFill>
                <a:latin typeface="Arial" pitchFamily="34" charset="0"/>
                <a:cs typeface="Arial" pitchFamily="34" charset="0"/>
              </a:rPr>
              <a:t>Come here, I will show you </a:t>
            </a:r>
            <a:r>
              <a:rPr lang="en-US" sz="2800" b="1" dirty="0" smtClean="0">
                <a:solidFill>
                  <a:srgbClr val="FF0000"/>
                </a:solidFill>
                <a:latin typeface="Arial" pitchFamily="34" charset="0"/>
                <a:cs typeface="Arial" pitchFamily="34" charset="0"/>
              </a:rPr>
              <a:t>the bride</a:t>
            </a:r>
            <a:r>
              <a:rPr lang="en-US" sz="2800" dirty="0" smtClean="0">
                <a:solidFill>
                  <a:srgbClr val="FF0000"/>
                </a:solidFill>
                <a:latin typeface="Arial" pitchFamily="34" charset="0"/>
                <a:cs typeface="Arial" pitchFamily="34" charset="0"/>
              </a:rPr>
              <a:t>, the wife of the Lamb</a:t>
            </a:r>
            <a:r>
              <a:rPr lang="en-US" sz="2800" dirty="0" smtClean="0">
                <a:latin typeface="Arial" pitchFamily="34" charset="0"/>
                <a:cs typeface="Arial" pitchFamily="34" charset="0"/>
              </a:rPr>
              <a:t>.” </a:t>
            </a:r>
            <a:endParaRPr lang="en-US" sz="28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4000" dirty="0" smtClean="0">
                <a:solidFill>
                  <a:srgbClr val="2304A8"/>
                </a:solidFill>
                <a:latin typeface="Arial" pitchFamily="34" charset="0"/>
                <a:cs typeface="Arial" pitchFamily="34" charset="0"/>
              </a:rPr>
              <a:t>Evidence For An Extended 7</a:t>
            </a:r>
            <a:r>
              <a:rPr lang="en-US" sz="4000" baseline="30000" dirty="0" smtClean="0">
                <a:solidFill>
                  <a:srgbClr val="2304A8"/>
                </a:solidFill>
                <a:latin typeface="Arial" pitchFamily="34" charset="0"/>
                <a:cs typeface="Arial" pitchFamily="34" charset="0"/>
              </a:rPr>
              <a:t>th</a:t>
            </a:r>
            <a:r>
              <a:rPr lang="en-US" sz="4000" dirty="0" smtClean="0">
                <a:solidFill>
                  <a:srgbClr val="2304A8"/>
                </a:solidFill>
                <a:latin typeface="Arial" pitchFamily="34" charset="0"/>
                <a:cs typeface="Arial" pitchFamily="34" charset="0"/>
              </a:rPr>
              <a:t> Bowl</a:t>
            </a:r>
            <a:endParaRPr lang="en-US" sz="4000" dirty="0">
              <a:solidFill>
                <a:srgbClr val="2304A8"/>
              </a:solidFill>
            </a:endParaRPr>
          </a:p>
        </p:txBody>
      </p:sp>
      <p:sp>
        <p:nvSpPr>
          <p:cNvPr id="3" name="Content Placeholder 2"/>
          <p:cNvSpPr>
            <a:spLocks noGrp="1"/>
          </p:cNvSpPr>
          <p:nvPr>
            <p:ph idx="1"/>
          </p:nvPr>
        </p:nvSpPr>
        <p:spPr>
          <a:xfrm>
            <a:off x="152400" y="1295400"/>
            <a:ext cx="8763000" cy="5410200"/>
          </a:xfrm>
        </p:spPr>
        <p:txBody>
          <a:bodyPr>
            <a:normAutofit/>
          </a:bodyPr>
          <a:lstStyle/>
          <a:p>
            <a:pPr>
              <a:buNone/>
            </a:pPr>
            <a:r>
              <a:rPr lang="en-US" sz="2800" u="sng" dirty="0" smtClean="0">
                <a:latin typeface="Arial" pitchFamily="34" charset="0"/>
                <a:cs typeface="Arial" pitchFamily="34" charset="0"/>
              </a:rPr>
              <a:t>Rev 17:3</a:t>
            </a:r>
            <a:r>
              <a:rPr lang="en-US" sz="2800" dirty="0" smtClean="0">
                <a:latin typeface="Arial" pitchFamily="34" charset="0"/>
                <a:cs typeface="Arial" pitchFamily="34" charset="0"/>
              </a:rPr>
              <a:t>  </a:t>
            </a:r>
            <a:r>
              <a:rPr lang="en-US" sz="2800" dirty="0" smtClean="0">
                <a:solidFill>
                  <a:srgbClr val="FF0000"/>
                </a:solidFill>
                <a:latin typeface="Arial" pitchFamily="34" charset="0"/>
                <a:cs typeface="Arial" pitchFamily="34" charset="0"/>
              </a:rPr>
              <a:t>And he carried me away in the spirit </a:t>
            </a:r>
            <a:r>
              <a:rPr lang="en-US" sz="2800" dirty="0" smtClean="0">
                <a:latin typeface="Arial" pitchFamily="34" charset="0"/>
                <a:cs typeface="Arial" pitchFamily="34" charset="0"/>
              </a:rPr>
              <a:t>into the wilderness; and I saw a woman sitting on a scarlet beast, full of blasphemous names, having seven heads and ten horns.</a:t>
            </a:r>
          </a:p>
          <a:p>
            <a:pPr>
              <a:buNone/>
            </a:pPr>
            <a:r>
              <a:rPr lang="en-US" sz="2800" dirty="0" smtClean="0">
                <a:latin typeface="Arial" pitchFamily="34" charset="0"/>
                <a:cs typeface="Arial" pitchFamily="34" charset="0"/>
              </a:rPr>
              <a:t> </a:t>
            </a:r>
          </a:p>
          <a:p>
            <a:pPr>
              <a:buNone/>
            </a:pPr>
            <a:r>
              <a:rPr lang="en-US" sz="2800" u="sng" dirty="0" smtClean="0">
                <a:latin typeface="Arial" pitchFamily="34" charset="0"/>
                <a:cs typeface="Arial" pitchFamily="34" charset="0"/>
              </a:rPr>
              <a:t>Rev 21:10</a:t>
            </a:r>
            <a:r>
              <a:rPr lang="en-US" sz="2800" dirty="0" smtClean="0">
                <a:latin typeface="Arial" pitchFamily="34" charset="0"/>
                <a:cs typeface="Arial" pitchFamily="34" charset="0"/>
              </a:rPr>
              <a:t> </a:t>
            </a:r>
            <a:r>
              <a:rPr lang="en-US" sz="2800" dirty="0" smtClean="0">
                <a:solidFill>
                  <a:srgbClr val="FF0000"/>
                </a:solidFill>
                <a:latin typeface="Arial" pitchFamily="34" charset="0"/>
                <a:cs typeface="Arial" pitchFamily="34" charset="0"/>
              </a:rPr>
              <a:t>And he carried me away in the spirit </a:t>
            </a:r>
            <a:r>
              <a:rPr lang="en-US" sz="2800" dirty="0" smtClean="0">
                <a:latin typeface="Arial" pitchFamily="34" charset="0"/>
                <a:cs typeface="Arial" pitchFamily="34" charset="0"/>
              </a:rPr>
              <a:t>to a great and high mountain, and showed me the holy city, Jerusalem, coming down out of heaven from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p:spPr>
        <p:txBody>
          <a:bodyPr>
            <a:normAutofit/>
          </a:bodyPr>
          <a:lstStyle/>
          <a:p>
            <a:r>
              <a:rPr lang="en-US" dirty="0" smtClean="0">
                <a:solidFill>
                  <a:srgbClr val="2304A8"/>
                </a:solidFill>
                <a:latin typeface="Arial" pitchFamily="34" charset="0"/>
                <a:cs typeface="Arial" pitchFamily="34" charset="0"/>
              </a:rPr>
              <a:t>       </a:t>
            </a:r>
            <a:r>
              <a:rPr lang="en-US" sz="4000" dirty="0" smtClean="0">
                <a:solidFill>
                  <a:srgbClr val="2304A8"/>
                </a:solidFill>
                <a:latin typeface="Arial" pitchFamily="34" charset="0"/>
                <a:cs typeface="Arial" pitchFamily="34" charset="0"/>
              </a:rPr>
              <a:t>The Timing of God’s Wrath</a:t>
            </a:r>
            <a:endParaRPr lang="en-US" sz="4000" dirty="0">
              <a:solidFill>
                <a:srgbClr val="2304A8"/>
              </a:solidFill>
              <a:latin typeface="Arial" pitchFamily="34" charset="0"/>
              <a:cs typeface="Arial" pitchFamily="34" charset="0"/>
            </a:endParaRPr>
          </a:p>
        </p:txBody>
      </p:sp>
      <p:sp>
        <p:nvSpPr>
          <p:cNvPr id="3" name="Content Placeholder 2"/>
          <p:cNvSpPr>
            <a:spLocks noGrp="1"/>
          </p:cNvSpPr>
          <p:nvPr>
            <p:ph idx="1"/>
          </p:nvPr>
        </p:nvSpPr>
        <p:spPr>
          <a:xfrm>
            <a:off x="152400" y="1371600"/>
            <a:ext cx="8610600" cy="5486400"/>
          </a:xfrm>
        </p:spPr>
        <p:txBody>
          <a:bodyPr>
            <a:normAutofit lnSpcReduction="10000"/>
          </a:bodyPr>
          <a:lstStyle/>
          <a:p>
            <a:pPr>
              <a:buNone/>
            </a:pPr>
            <a:r>
              <a:rPr lang="en-US" sz="2800" b="1" dirty="0" smtClean="0">
                <a:latin typeface="Arial" pitchFamily="34" charset="0"/>
                <a:cs typeface="Arial" pitchFamily="34" charset="0"/>
              </a:rPr>
              <a:t>5</a:t>
            </a:r>
            <a:r>
              <a:rPr lang="en-US" sz="2800" b="1" baseline="30000" dirty="0" smtClean="0">
                <a:latin typeface="Arial" pitchFamily="34" charset="0"/>
                <a:cs typeface="Arial" pitchFamily="34" charset="0"/>
              </a:rPr>
              <a:t>th</a:t>
            </a:r>
            <a:r>
              <a:rPr lang="en-US" sz="2800" b="1" dirty="0" smtClean="0">
                <a:latin typeface="Arial" pitchFamily="34" charset="0"/>
                <a:cs typeface="Arial" pitchFamily="34" charset="0"/>
              </a:rPr>
              <a:t> Seal </a:t>
            </a:r>
            <a:r>
              <a:rPr lang="en-US" sz="2800" u="sng" dirty="0" smtClean="0">
                <a:latin typeface="Arial" pitchFamily="34" charset="0"/>
                <a:cs typeface="Arial" pitchFamily="34" charset="0"/>
              </a:rPr>
              <a:t>Rev 6:9-11</a:t>
            </a:r>
            <a:r>
              <a:rPr lang="en-US" sz="2800" dirty="0" smtClean="0">
                <a:latin typeface="Arial" pitchFamily="34" charset="0"/>
                <a:cs typeface="Arial" pitchFamily="34" charset="0"/>
              </a:rPr>
              <a:t> When the Lamb broke the fifth seal, I saw ﻿underneath the ﻿﻿altar the ﻿souls of those who </a:t>
            </a:r>
            <a:r>
              <a:rPr lang="en-US" sz="2800" dirty="0" smtClean="0">
                <a:solidFill>
                  <a:srgbClr val="FF0000"/>
                </a:solidFill>
                <a:latin typeface="Arial" pitchFamily="34" charset="0"/>
                <a:cs typeface="Arial" pitchFamily="34" charset="0"/>
              </a:rPr>
              <a:t>had been slain </a:t>
            </a:r>
            <a:r>
              <a:rPr lang="en-US" sz="2800" dirty="0" smtClean="0">
                <a:latin typeface="Arial" pitchFamily="34" charset="0"/>
                <a:cs typeface="Arial" pitchFamily="34" charset="0"/>
              </a:rPr>
              <a:t>﻿﻿because of the word of God, and because of the ﻿﻿testimony which they had maintained;  and they cried out with a loud voice, saying, “</a:t>
            </a:r>
            <a:r>
              <a:rPr lang="en-US" sz="2800" b="1" dirty="0" smtClean="0">
                <a:latin typeface="Arial" pitchFamily="34" charset="0"/>
                <a:cs typeface="Arial" pitchFamily="34" charset="0"/>
              </a:rPr>
              <a:t>﻿How long, O ﻿﻿Lord, ﻿﻿holy and true, ﻿will You refrain from ﻿</a:t>
            </a:r>
            <a:r>
              <a:rPr lang="en-US" sz="2800" b="1" dirty="0" smtClean="0">
                <a:solidFill>
                  <a:srgbClr val="2304A8"/>
                </a:solidFill>
                <a:latin typeface="Arial" pitchFamily="34" charset="0"/>
                <a:cs typeface="Arial" pitchFamily="34" charset="0"/>
              </a:rPr>
              <a:t>judging</a:t>
            </a:r>
            <a:r>
              <a:rPr lang="en-US" sz="2800" b="1" dirty="0" smtClean="0">
                <a:latin typeface="Arial" pitchFamily="34" charset="0"/>
                <a:cs typeface="Arial" pitchFamily="34" charset="0"/>
              </a:rPr>
              <a:t> and avenging our blood on ﻿﻿those who dwell on the earth?”</a:t>
            </a:r>
            <a:r>
              <a:rPr lang="en-US" sz="2800" dirty="0" smtClean="0">
                <a:latin typeface="Arial" pitchFamily="34" charset="0"/>
                <a:cs typeface="Arial" pitchFamily="34" charset="0"/>
              </a:rPr>
              <a:t> And ﻿there was given to each of them a white robe; and they were told that they should ﻿﻿rest for a </a:t>
            </a:r>
            <a:r>
              <a:rPr lang="en-US" sz="2800" dirty="0" smtClean="0">
                <a:solidFill>
                  <a:srgbClr val="FF0000"/>
                </a:solidFill>
                <a:latin typeface="Arial" pitchFamily="34" charset="0"/>
                <a:cs typeface="Arial" pitchFamily="34" charset="0"/>
              </a:rPr>
              <a:t>little while longer</a:t>
            </a:r>
            <a:r>
              <a:rPr lang="en-US" sz="2800" dirty="0" smtClean="0">
                <a:latin typeface="Arial" pitchFamily="34" charset="0"/>
                <a:cs typeface="Arial" pitchFamily="34" charset="0"/>
              </a:rPr>
              <a:t>, ﻿until </a:t>
            </a:r>
            <a:r>
              <a:rPr lang="en-US" sz="2800" i="1" dirty="0" smtClean="0">
                <a:latin typeface="Arial" pitchFamily="34" charset="0"/>
                <a:cs typeface="Arial" pitchFamily="34" charset="0"/>
              </a:rPr>
              <a:t>the number of </a:t>
            </a:r>
            <a:r>
              <a:rPr lang="en-US" sz="2800" dirty="0" smtClean="0">
                <a:latin typeface="Arial" pitchFamily="34" charset="0"/>
                <a:cs typeface="Arial" pitchFamily="34" charset="0"/>
              </a:rPr>
              <a:t>their fellow servants and their brethren who were to be killed even as they had been, would be ﻿﻿completed also. </a:t>
            </a:r>
          </a:p>
          <a:p>
            <a:pPr>
              <a:buNone/>
            </a:pPr>
            <a:endParaRPr lang="en-US" sz="2800" dirty="0" smtClean="0"/>
          </a:p>
          <a:p>
            <a:pPr>
              <a:buNone/>
            </a:pPr>
            <a:endParaRPr lang="en-US" sz="28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8991600" cy="6248400"/>
          </a:xfrm>
        </p:spPr>
        <p:txBody>
          <a:bodyPr>
            <a:normAutofit lnSpcReduction="10000"/>
          </a:bodyPr>
          <a:lstStyle/>
          <a:p>
            <a:pPr>
              <a:buNone/>
            </a:pPr>
            <a:r>
              <a:rPr lang="en-US" sz="2800" u="sng" dirty="0" smtClean="0">
                <a:latin typeface="Arial" pitchFamily="34" charset="0"/>
                <a:cs typeface="Arial" pitchFamily="34" charset="0"/>
              </a:rPr>
              <a:t>Rev 6:11</a:t>
            </a:r>
            <a:r>
              <a:rPr lang="en-US" sz="2800" dirty="0" smtClean="0">
                <a:latin typeface="Arial" pitchFamily="34" charset="0"/>
                <a:cs typeface="Arial" pitchFamily="34" charset="0"/>
              </a:rPr>
              <a:t> And ﻿there was given to each of them a white robe; and they were told that they should ﻿﻿rest for a </a:t>
            </a:r>
            <a:r>
              <a:rPr lang="en-US" sz="2800" dirty="0" smtClean="0">
                <a:solidFill>
                  <a:srgbClr val="FF0000"/>
                </a:solidFill>
                <a:latin typeface="Arial" pitchFamily="34" charset="0"/>
                <a:cs typeface="Arial" pitchFamily="34" charset="0"/>
              </a:rPr>
              <a:t>little while longer</a:t>
            </a:r>
            <a:r>
              <a:rPr lang="en-US" sz="2800" dirty="0" smtClean="0">
                <a:latin typeface="Arial" pitchFamily="34" charset="0"/>
                <a:cs typeface="Arial" pitchFamily="34" charset="0"/>
              </a:rPr>
              <a:t>, ﻿until </a:t>
            </a:r>
            <a:r>
              <a:rPr lang="en-US" sz="2800" i="1" dirty="0" smtClean="0">
                <a:latin typeface="Arial" pitchFamily="34" charset="0"/>
                <a:cs typeface="Arial" pitchFamily="34" charset="0"/>
              </a:rPr>
              <a:t>the number of </a:t>
            </a:r>
            <a:r>
              <a:rPr lang="en-US" sz="2800" dirty="0" smtClean="0">
                <a:latin typeface="Arial" pitchFamily="34" charset="0"/>
                <a:cs typeface="Arial" pitchFamily="34" charset="0"/>
              </a:rPr>
              <a:t>their fellow servants and their brethren who were to be killed even as they had been, would be ﻿﻿completed also. </a:t>
            </a:r>
          </a:p>
          <a:p>
            <a:pPr>
              <a:buNone/>
            </a:pPr>
            <a:r>
              <a:rPr lang="en-US" sz="2800" dirty="0" smtClean="0">
                <a:latin typeface="Arial" pitchFamily="34" charset="0"/>
                <a:cs typeface="Arial" pitchFamily="34" charset="0"/>
              </a:rPr>
              <a:t> “God’s wrath upon the world has not begun at this time, as the martyrs are asking “how long” until the sovereign Lord deals out retribution. The divine response is that once the last martyr gives his life, the Lord will begin His systematic fiery wrath…”(</a:t>
            </a:r>
            <a:r>
              <a:rPr lang="en-US" sz="2800" dirty="0" err="1" smtClean="0">
                <a:latin typeface="Arial" pitchFamily="34" charset="0"/>
                <a:cs typeface="Arial" pitchFamily="34" charset="0"/>
              </a:rPr>
              <a:t>Habbena</a:t>
            </a:r>
            <a:r>
              <a:rPr lang="en-US" sz="2800" dirty="0" smtClean="0">
                <a:latin typeface="Arial" pitchFamily="34" charset="0"/>
                <a:cs typeface="Arial" pitchFamily="34" charset="0"/>
              </a:rPr>
              <a:t>, Fig Tree, 65-66).</a:t>
            </a:r>
          </a:p>
          <a:p>
            <a:pPr>
              <a:buNone/>
            </a:pPr>
            <a:r>
              <a:rPr lang="en-US" sz="2800" u="sng" dirty="0" smtClean="0">
                <a:latin typeface="Arial" pitchFamily="34" charset="0"/>
                <a:cs typeface="Arial" pitchFamily="34" charset="0"/>
              </a:rPr>
              <a:t>Rev 10:6-7</a:t>
            </a:r>
            <a:r>
              <a:rPr lang="en-US" sz="2800" dirty="0" smtClean="0">
                <a:latin typeface="Arial" pitchFamily="34" charset="0"/>
                <a:cs typeface="Arial" pitchFamily="34" charset="0"/>
              </a:rPr>
              <a:t> (angel) and swore by Him who lives forever and ever…that there will be </a:t>
            </a:r>
            <a:r>
              <a:rPr lang="en-US" sz="2800" dirty="0" smtClean="0">
                <a:solidFill>
                  <a:srgbClr val="FF0000"/>
                </a:solidFill>
                <a:latin typeface="Arial" pitchFamily="34" charset="0"/>
                <a:cs typeface="Arial" pitchFamily="34" charset="0"/>
              </a:rPr>
              <a:t>delay no longer</a:t>
            </a:r>
            <a:r>
              <a:rPr lang="en-US" sz="2800" dirty="0" smtClean="0">
                <a:latin typeface="Arial" pitchFamily="34" charset="0"/>
                <a:cs typeface="Arial" pitchFamily="34" charset="0"/>
              </a:rPr>
              <a:t>, but in the days of the voice of the </a:t>
            </a:r>
            <a:r>
              <a:rPr lang="en-US" sz="2800" u="sng" dirty="0" smtClean="0">
                <a:latin typeface="Arial" pitchFamily="34" charset="0"/>
                <a:cs typeface="Arial" pitchFamily="34" charset="0"/>
              </a:rPr>
              <a:t>7</a:t>
            </a:r>
            <a:r>
              <a:rPr lang="en-US" sz="2800" u="sng" baseline="30000" dirty="0" smtClean="0">
                <a:latin typeface="Arial" pitchFamily="34" charset="0"/>
                <a:cs typeface="Arial" pitchFamily="34" charset="0"/>
              </a:rPr>
              <a:t>th</a:t>
            </a:r>
            <a:r>
              <a:rPr lang="en-US" sz="2800" u="sng" dirty="0" smtClean="0">
                <a:latin typeface="Arial" pitchFamily="34" charset="0"/>
                <a:cs typeface="Arial" pitchFamily="34" charset="0"/>
              </a:rPr>
              <a:t> angel, when he is about to sound, then the mystery of God is finished</a:t>
            </a:r>
            <a:r>
              <a:rPr lang="en-US" sz="2800" dirty="0" smtClean="0">
                <a:latin typeface="Arial" pitchFamily="34" charset="0"/>
                <a:cs typeface="Arial" pitchFamily="34" charset="0"/>
              </a:rPr>
              <a:t>…</a:t>
            </a:r>
          </a:p>
          <a:p>
            <a:pPr>
              <a:buNone/>
            </a:pPr>
            <a:endParaRPr lang="en-US" dirty="0">
              <a:latin typeface="Arial" pitchFamily="34" charset="0"/>
              <a:cs typeface="Arial" pitchFamily="34" charset="0"/>
            </a:endParaRPr>
          </a:p>
        </p:txBody>
      </p:sp>
      <p:sp>
        <p:nvSpPr>
          <p:cNvPr id="4" name="Oval 3"/>
          <p:cNvSpPr/>
          <p:nvPr/>
        </p:nvSpPr>
        <p:spPr>
          <a:xfrm>
            <a:off x="5334000" y="6172200"/>
            <a:ext cx="1828800" cy="381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1066800" y="4191000"/>
            <a:ext cx="1752600" cy="381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anim calcmode="lin" valueType="num">
                                      <p:cBhvr>
                                        <p:cTn id="36" dur="1000" fill="hold"/>
                                        <p:tgtEl>
                                          <p:spTgt spid="4"/>
                                        </p:tgtEl>
                                        <p:attrNameLst>
                                          <p:attrName>ppt_x</p:attrName>
                                        </p:attrNameLst>
                                      </p:cBhvr>
                                      <p:tavLst>
                                        <p:tav tm="0">
                                          <p:val>
                                            <p:strVal val="#ppt_x"/>
                                          </p:val>
                                        </p:tav>
                                        <p:tav tm="100000">
                                          <p:val>
                                            <p:strVal val="#ppt_x"/>
                                          </p:val>
                                        </p:tav>
                                      </p:tavLst>
                                    </p:anim>
                                    <p:anim calcmode="lin" valueType="num">
                                      <p:cBhvr>
                                        <p:cTn id="3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8458200" cy="743712"/>
          </a:xfrm>
        </p:spPr>
        <p:txBody>
          <a:bodyPr>
            <a:normAutofit/>
          </a:bodyPr>
          <a:lstStyle/>
          <a:p>
            <a:r>
              <a:rPr lang="en-US" sz="4000" dirty="0" smtClean="0">
                <a:solidFill>
                  <a:srgbClr val="2304A8"/>
                </a:solidFill>
                <a:latin typeface="Arial" pitchFamily="34" charset="0"/>
                <a:cs typeface="Arial" pitchFamily="34" charset="0"/>
              </a:rPr>
              <a:t>The 7 Bowls Complete God’s Wrath </a:t>
            </a:r>
            <a:endParaRPr lang="en-US" sz="4000" dirty="0">
              <a:solidFill>
                <a:srgbClr val="2304A8"/>
              </a:solidFill>
              <a:latin typeface="Arial" pitchFamily="34" charset="0"/>
              <a:cs typeface="Arial" pitchFamily="34" charset="0"/>
            </a:endParaRPr>
          </a:p>
        </p:txBody>
      </p:sp>
      <p:sp>
        <p:nvSpPr>
          <p:cNvPr id="3" name="Content Placeholder 2"/>
          <p:cNvSpPr>
            <a:spLocks noGrp="1"/>
          </p:cNvSpPr>
          <p:nvPr>
            <p:ph idx="1"/>
          </p:nvPr>
        </p:nvSpPr>
        <p:spPr>
          <a:xfrm>
            <a:off x="152400" y="1447800"/>
            <a:ext cx="8839200" cy="5257800"/>
          </a:xfrm>
        </p:spPr>
        <p:txBody>
          <a:bodyPr/>
          <a:lstStyle/>
          <a:p>
            <a:pPr>
              <a:buNone/>
            </a:pPr>
            <a:r>
              <a:rPr lang="en-US" sz="2800" u="sng" dirty="0" smtClean="0">
                <a:latin typeface="Arial" pitchFamily="34" charset="0"/>
                <a:cs typeface="Arial" pitchFamily="34" charset="0"/>
              </a:rPr>
              <a:t>Rev 6:11</a:t>
            </a:r>
            <a:r>
              <a:rPr lang="en-US" sz="2800" dirty="0" smtClean="0">
                <a:latin typeface="Arial" pitchFamily="34" charset="0"/>
                <a:cs typeface="Arial" pitchFamily="34" charset="0"/>
              </a:rPr>
              <a:t> </a:t>
            </a:r>
            <a:r>
              <a:rPr lang="en-US" sz="3200" dirty="0" err="1" smtClean="0">
                <a:solidFill>
                  <a:srgbClr val="FF0000"/>
                </a:solidFill>
                <a:latin typeface="Symbol" pitchFamily="18" charset="2"/>
                <a:cs typeface="Arial" pitchFamily="34" charset="0"/>
              </a:rPr>
              <a:t>eti</a:t>
            </a:r>
            <a:r>
              <a:rPr lang="en-US" sz="3200" dirty="0" smtClean="0">
                <a:solidFill>
                  <a:srgbClr val="FF0000"/>
                </a:solidFill>
                <a:latin typeface="Symbol" pitchFamily="18" charset="2"/>
                <a:cs typeface="Arial" pitchFamily="34" charset="0"/>
              </a:rPr>
              <a:t> </a:t>
            </a:r>
            <a:r>
              <a:rPr lang="en-US" sz="3200" dirty="0" err="1" smtClean="0">
                <a:solidFill>
                  <a:srgbClr val="FF0000"/>
                </a:solidFill>
                <a:latin typeface="Symbol" pitchFamily="18" charset="2"/>
                <a:cs typeface="Arial" pitchFamily="34" charset="0"/>
              </a:rPr>
              <a:t>cronon</a:t>
            </a:r>
            <a:r>
              <a:rPr lang="en-US" sz="3200" dirty="0" smtClean="0">
                <a:solidFill>
                  <a:srgbClr val="FF0000"/>
                </a:solidFill>
                <a:latin typeface="Symbol" pitchFamily="18" charset="2"/>
                <a:cs typeface="Arial" pitchFamily="34" charset="0"/>
              </a:rPr>
              <a:t> </a:t>
            </a:r>
            <a:r>
              <a:rPr lang="en-US" sz="3200" dirty="0" err="1" smtClean="0">
                <a:solidFill>
                  <a:srgbClr val="FF0000"/>
                </a:solidFill>
                <a:latin typeface="Symbol" pitchFamily="18" charset="2"/>
                <a:cs typeface="Arial" pitchFamily="34" charset="0"/>
              </a:rPr>
              <a:t>mikron</a:t>
            </a:r>
            <a:r>
              <a:rPr lang="en-US" sz="3200" dirty="0" smtClean="0">
                <a:latin typeface="Symbol" pitchFamily="18" charset="2"/>
                <a:cs typeface="Arial" pitchFamily="34" charset="0"/>
              </a:rPr>
              <a:t>, </a:t>
            </a:r>
            <a:r>
              <a:rPr lang="en-US" sz="3200" dirty="0" err="1" smtClean="0">
                <a:latin typeface="Symbol" pitchFamily="18" charset="2"/>
                <a:cs typeface="Arial" pitchFamily="34" charset="0"/>
              </a:rPr>
              <a:t>ewV</a:t>
            </a:r>
            <a:r>
              <a:rPr lang="en-US" sz="3200" dirty="0" smtClean="0">
                <a:latin typeface="Symbol" pitchFamily="18" charset="2"/>
                <a:cs typeface="Arial" pitchFamily="34" charset="0"/>
              </a:rPr>
              <a:t> </a:t>
            </a:r>
            <a:r>
              <a:rPr lang="en-US" sz="3200" dirty="0" err="1" smtClean="0">
                <a:latin typeface="Symbol" pitchFamily="18" charset="2"/>
                <a:cs typeface="Arial" pitchFamily="34" charset="0"/>
              </a:rPr>
              <a:t>plnrowqwsin</a:t>
            </a:r>
            <a:r>
              <a:rPr lang="en-US" sz="3200" dirty="0" smtClean="0">
                <a:latin typeface="Symbol" pitchFamily="18" charset="2"/>
                <a:cs typeface="Arial" pitchFamily="34" charset="0"/>
              </a:rPr>
              <a:t> </a:t>
            </a:r>
            <a:r>
              <a:rPr lang="en-US" sz="3200" dirty="0" err="1" smtClean="0">
                <a:latin typeface="Symbol" pitchFamily="18" charset="2"/>
                <a:cs typeface="Arial" pitchFamily="34" charset="0"/>
              </a:rPr>
              <a:t>kai</a:t>
            </a:r>
            <a:r>
              <a:rPr lang="en-US" sz="3200" dirty="0" smtClean="0">
                <a:latin typeface="Symbol" pitchFamily="18" charset="2"/>
                <a:cs typeface="Arial" pitchFamily="34" charset="0"/>
              </a:rPr>
              <a:t> </a:t>
            </a:r>
            <a:r>
              <a:rPr lang="en-US" sz="3200" dirty="0" err="1" smtClean="0">
                <a:latin typeface="Symbol" pitchFamily="18" charset="2"/>
                <a:cs typeface="Arial" pitchFamily="34" charset="0"/>
              </a:rPr>
              <a:t>sundouloi</a:t>
            </a:r>
            <a:r>
              <a:rPr lang="en-US" sz="3200" dirty="0" smtClean="0">
                <a:latin typeface="Symbol" pitchFamily="18" charset="2"/>
                <a:cs typeface="Arial" pitchFamily="34" charset="0"/>
              </a:rPr>
              <a:t> </a:t>
            </a:r>
            <a:r>
              <a:rPr lang="en-US" sz="3200" dirty="0" err="1" smtClean="0">
                <a:latin typeface="Symbol" pitchFamily="18" charset="2"/>
                <a:cs typeface="Arial" pitchFamily="34" charset="0"/>
              </a:rPr>
              <a:t>autwn</a:t>
            </a:r>
            <a:r>
              <a:rPr lang="en-US" sz="3200" dirty="0" smtClean="0">
                <a:latin typeface="Symbol" pitchFamily="18" charset="2"/>
                <a:cs typeface="Arial" pitchFamily="34" charset="0"/>
              </a:rPr>
              <a:t> </a:t>
            </a:r>
            <a:r>
              <a:rPr lang="en-US" sz="3200" dirty="0" err="1" smtClean="0">
                <a:latin typeface="Symbol" pitchFamily="18" charset="2"/>
                <a:cs typeface="Arial" pitchFamily="34" charset="0"/>
              </a:rPr>
              <a:t>kai</a:t>
            </a:r>
            <a:r>
              <a:rPr lang="en-US" sz="3200" dirty="0" smtClean="0">
                <a:latin typeface="Symbol" pitchFamily="18" charset="2"/>
                <a:cs typeface="Arial" pitchFamily="34" charset="0"/>
              </a:rPr>
              <a:t> </a:t>
            </a:r>
            <a:r>
              <a:rPr lang="en-US" sz="3200" dirty="0" err="1" smtClean="0">
                <a:latin typeface="Symbol" pitchFamily="18" charset="2"/>
                <a:cs typeface="Arial" pitchFamily="34" charset="0"/>
              </a:rPr>
              <a:t>oi</a:t>
            </a:r>
            <a:r>
              <a:rPr lang="en-US" sz="3200" dirty="0" smtClean="0">
                <a:latin typeface="Symbol" pitchFamily="18" charset="2"/>
                <a:cs typeface="Arial" pitchFamily="34" charset="0"/>
              </a:rPr>
              <a:t> </a:t>
            </a:r>
            <a:r>
              <a:rPr lang="en-US" sz="3200" dirty="0" err="1" smtClean="0">
                <a:latin typeface="Symbol" pitchFamily="18" charset="2"/>
                <a:cs typeface="Arial" pitchFamily="34" charset="0"/>
              </a:rPr>
              <a:t>adelfoi</a:t>
            </a:r>
            <a:r>
              <a:rPr lang="en-US" sz="3200" dirty="0" smtClean="0">
                <a:latin typeface="Symbol" pitchFamily="18" charset="2"/>
                <a:cs typeface="Arial" pitchFamily="34" charset="0"/>
              </a:rPr>
              <a:t> </a:t>
            </a:r>
            <a:r>
              <a:rPr lang="en-US" sz="3200" dirty="0" err="1" smtClean="0">
                <a:latin typeface="Symbol" pitchFamily="18" charset="2"/>
                <a:cs typeface="Arial" pitchFamily="34" charset="0"/>
              </a:rPr>
              <a:t>autwn</a:t>
            </a:r>
            <a:r>
              <a:rPr lang="en-US" dirty="0" smtClean="0">
                <a:latin typeface="Symbol" pitchFamily="18" charset="2"/>
                <a:cs typeface="Arial" pitchFamily="34" charset="0"/>
              </a:rPr>
              <a:t> ...</a:t>
            </a:r>
          </a:p>
          <a:p>
            <a:pPr>
              <a:buNone/>
            </a:pPr>
            <a:r>
              <a:rPr lang="en-US" dirty="0" smtClean="0">
                <a:latin typeface="Arial" pitchFamily="34" charset="0"/>
                <a:cs typeface="Arial" pitchFamily="34" charset="0"/>
              </a:rPr>
              <a:t>“yet a little time” (delay)</a:t>
            </a:r>
          </a:p>
          <a:p>
            <a:pPr>
              <a:buNone/>
            </a:pPr>
            <a:r>
              <a:rPr lang="en-US" sz="2800" u="sng" dirty="0" smtClean="0">
                <a:latin typeface="Arial" pitchFamily="34" charset="0"/>
                <a:cs typeface="Arial" pitchFamily="34" charset="0"/>
              </a:rPr>
              <a:t>Rev 10:6</a:t>
            </a:r>
            <a:r>
              <a:rPr lang="en-US" sz="2800" dirty="0" smtClean="0">
                <a:latin typeface="Arial" pitchFamily="34" charset="0"/>
                <a:cs typeface="Arial" pitchFamily="34" charset="0"/>
              </a:rPr>
              <a:t>  …</a:t>
            </a:r>
            <a:r>
              <a:rPr lang="en-US" sz="3200" dirty="0" err="1" smtClean="0">
                <a:latin typeface="Symbol" pitchFamily="18" charset="2"/>
                <a:cs typeface="Arial" pitchFamily="34" charset="0"/>
              </a:rPr>
              <a:t>oti</a:t>
            </a:r>
            <a:r>
              <a:rPr lang="en-US" sz="3200" dirty="0" smtClean="0">
                <a:latin typeface="Symbol" pitchFamily="18" charset="2"/>
                <a:cs typeface="Arial" pitchFamily="34" charset="0"/>
              </a:rPr>
              <a:t> </a:t>
            </a:r>
            <a:r>
              <a:rPr lang="en-US" sz="3200" dirty="0" err="1" smtClean="0">
                <a:solidFill>
                  <a:srgbClr val="FF0000"/>
                </a:solidFill>
                <a:latin typeface="Symbol" pitchFamily="18" charset="2"/>
                <a:cs typeface="Arial" pitchFamily="34" charset="0"/>
              </a:rPr>
              <a:t>cronoV</a:t>
            </a:r>
            <a:r>
              <a:rPr lang="en-US" sz="3200" dirty="0" smtClean="0">
                <a:solidFill>
                  <a:srgbClr val="FF0000"/>
                </a:solidFill>
                <a:latin typeface="Symbol" pitchFamily="18" charset="2"/>
                <a:cs typeface="Arial" pitchFamily="34" charset="0"/>
              </a:rPr>
              <a:t> </a:t>
            </a:r>
            <a:r>
              <a:rPr lang="en-US" sz="3200" dirty="0" err="1" smtClean="0">
                <a:solidFill>
                  <a:srgbClr val="FF0000"/>
                </a:solidFill>
                <a:latin typeface="Symbol" pitchFamily="18" charset="2"/>
                <a:cs typeface="Arial" pitchFamily="34" charset="0"/>
              </a:rPr>
              <a:t>ouketi</a:t>
            </a:r>
            <a:r>
              <a:rPr lang="en-US" sz="3200" dirty="0" smtClean="0">
                <a:solidFill>
                  <a:srgbClr val="FF0000"/>
                </a:solidFill>
                <a:latin typeface="Symbol" pitchFamily="18" charset="2"/>
                <a:cs typeface="Arial" pitchFamily="34" charset="0"/>
              </a:rPr>
              <a:t> </a:t>
            </a:r>
            <a:r>
              <a:rPr lang="en-US" sz="3200" dirty="0" err="1" smtClean="0">
                <a:solidFill>
                  <a:srgbClr val="FF0000"/>
                </a:solidFill>
                <a:latin typeface="Symbol" pitchFamily="18" charset="2"/>
                <a:cs typeface="Arial" pitchFamily="34" charset="0"/>
              </a:rPr>
              <a:t>estai</a:t>
            </a:r>
            <a:r>
              <a:rPr lang="en-US" dirty="0" smtClean="0">
                <a:latin typeface="Symbol" pitchFamily="18" charset="2"/>
                <a:cs typeface="Arial" pitchFamily="34" charset="0"/>
              </a:rPr>
              <a:t>.</a:t>
            </a:r>
          </a:p>
          <a:p>
            <a:pPr>
              <a:buNone/>
            </a:pPr>
            <a:r>
              <a:rPr lang="en-US" dirty="0" smtClean="0">
                <a:latin typeface="Arial" pitchFamily="34" charset="0"/>
                <a:cs typeface="Arial" pitchFamily="34" charset="0"/>
              </a:rPr>
              <a:t>“there will no longer be time” (delay)</a:t>
            </a:r>
            <a:endParaRPr lang="en-US" dirty="0">
              <a:latin typeface="Arial" pitchFamily="34" charset="0"/>
              <a:cs typeface="Arial" pitchFamily="34" charset="0"/>
            </a:endParaRPr>
          </a:p>
        </p:txBody>
      </p:sp>
      <p:cxnSp>
        <p:nvCxnSpPr>
          <p:cNvPr id="6" name="Straight Connector 5"/>
          <p:cNvCxnSpPr/>
          <p:nvPr/>
        </p:nvCxnSpPr>
        <p:spPr>
          <a:xfrm>
            <a:off x="609600" y="5791200"/>
            <a:ext cx="74676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flipH="1" flipV="1">
            <a:off x="342900" y="5524500"/>
            <a:ext cx="533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7810500" y="5524500"/>
            <a:ext cx="533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267200" y="5715000"/>
            <a:ext cx="152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953000" y="4191000"/>
            <a:ext cx="3733800" cy="954107"/>
          </a:xfrm>
          <a:prstGeom prst="rect">
            <a:avLst/>
          </a:prstGeom>
          <a:noFill/>
        </p:spPr>
        <p:txBody>
          <a:bodyPr wrap="square" rtlCol="0">
            <a:spAutoFit/>
          </a:bodyPr>
          <a:lstStyle/>
          <a:p>
            <a:r>
              <a:rPr lang="en-US" sz="2800" dirty="0" smtClean="0">
                <a:latin typeface="Arial" pitchFamily="34" charset="0"/>
                <a:cs typeface="Arial" pitchFamily="34" charset="0"/>
              </a:rPr>
              <a:t>Prewrath Rapture and Wrath</a:t>
            </a:r>
            <a:endParaRPr lang="en-US" sz="2800" dirty="0">
              <a:latin typeface="Arial" pitchFamily="34" charset="0"/>
              <a:cs typeface="Arial" pitchFamily="34" charset="0"/>
            </a:endParaRPr>
          </a:p>
        </p:txBody>
      </p:sp>
      <p:cxnSp>
        <p:nvCxnSpPr>
          <p:cNvPr id="17" name="Straight Arrow Connector 16"/>
          <p:cNvCxnSpPr/>
          <p:nvPr/>
        </p:nvCxnSpPr>
        <p:spPr>
          <a:xfrm rot="5400000">
            <a:off x="4914900" y="5372100"/>
            <a:ext cx="5334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flipH="1" flipV="1">
            <a:off x="4648994" y="5485606"/>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953000" y="5867400"/>
            <a:ext cx="1600200" cy="523220"/>
          </a:xfrm>
          <a:prstGeom prst="rect">
            <a:avLst/>
          </a:prstGeom>
          <a:noFill/>
        </p:spPr>
        <p:txBody>
          <a:bodyPr wrap="square" rtlCol="0">
            <a:spAutoFit/>
          </a:bodyPr>
          <a:lstStyle/>
          <a:p>
            <a:r>
              <a:rPr lang="en-US" sz="2800" dirty="0" smtClean="0">
                <a:latin typeface="Arial" pitchFamily="34" charset="0"/>
                <a:cs typeface="Arial" pitchFamily="34" charset="0"/>
              </a:rPr>
              <a:t>7</a:t>
            </a:r>
            <a:r>
              <a:rPr lang="en-US" sz="2800" baseline="30000" dirty="0" smtClean="0">
                <a:latin typeface="Arial" pitchFamily="34" charset="0"/>
                <a:cs typeface="Arial" pitchFamily="34" charset="0"/>
              </a:rPr>
              <a:t>th</a:t>
            </a:r>
            <a:r>
              <a:rPr lang="en-US" sz="2800" dirty="0" smtClean="0">
                <a:latin typeface="Arial" pitchFamily="34" charset="0"/>
                <a:cs typeface="Arial" pitchFamily="34" charset="0"/>
              </a:rPr>
              <a:t> Seal</a:t>
            </a:r>
            <a:endParaRPr lang="en-US" sz="2800" dirty="0">
              <a:latin typeface="Arial" pitchFamily="34" charset="0"/>
              <a:cs typeface="Arial" pitchFamily="34" charset="0"/>
            </a:endParaRPr>
          </a:p>
        </p:txBody>
      </p:sp>
      <p:sp>
        <p:nvSpPr>
          <p:cNvPr id="24" name="TextBox 23"/>
          <p:cNvSpPr txBox="1"/>
          <p:nvPr/>
        </p:nvSpPr>
        <p:spPr>
          <a:xfrm>
            <a:off x="6477000" y="4724400"/>
            <a:ext cx="2133600" cy="523220"/>
          </a:xfrm>
          <a:prstGeom prst="rect">
            <a:avLst/>
          </a:prstGeom>
          <a:noFill/>
        </p:spPr>
        <p:txBody>
          <a:bodyPr wrap="square" rtlCol="0">
            <a:spAutoFit/>
          </a:bodyPr>
          <a:lstStyle/>
          <a:p>
            <a:r>
              <a:rPr lang="en-US" sz="2800" dirty="0" smtClean="0">
                <a:latin typeface="Arial" pitchFamily="34" charset="0"/>
                <a:cs typeface="Arial" pitchFamily="34" charset="0"/>
              </a:rPr>
              <a:t>7</a:t>
            </a:r>
            <a:r>
              <a:rPr lang="en-US" sz="2800" baseline="30000" dirty="0" smtClean="0">
                <a:latin typeface="Arial" pitchFamily="34" charset="0"/>
                <a:cs typeface="Arial" pitchFamily="34" charset="0"/>
              </a:rPr>
              <a:t>th</a:t>
            </a:r>
            <a:r>
              <a:rPr lang="en-US" sz="2800" dirty="0" smtClean="0">
                <a:latin typeface="Arial" pitchFamily="34" charset="0"/>
                <a:cs typeface="Arial" pitchFamily="34" charset="0"/>
              </a:rPr>
              <a:t> Trumpet</a:t>
            </a:r>
            <a:endParaRPr lang="en-US" sz="2800" dirty="0">
              <a:latin typeface="Arial" pitchFamily="34" charset="0"/>
              <a:cs typeface="Arial" pitchFamily="34" charset="0"/>
            </a:endParaRPr>
          </a:p>
        </p:txBody>
      </p:sp>
      <p:cxnSp>
        <p:nvCxnSpPr>
          <p:cNvPr id="26" name="Straight Arrow Connector 25"/>
          <p:cNvCxnSpPr/>
          <p:nvPr/>
        </p:nvCxnSpPr>
        <p:spPr>
          <a:xfrm rot="5400000">
            <a:off x="6439694" y="5447506"/>
            <a:ext cx="5334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781800" y="5181600"/>
            <a:ext cx="1371600" cy="523220"/>
          </a:xfrm>
          <a:prstGeom prst="rect">
            <a:avLst/>
          </a:prstGeom>
          <a:noFill/>
        </p:spPr>
        <p:txBody>
          <a:bodyPr wrap="square" rtlCol="0">
            <a:spAutoFit/>
          </a:bodyPr>
          <a:lstStyle/>
          <a:p>
            <a:r>
              <a:rPr lang="en-US" sz="2800" dirty="0" smtClean="0">
                <a:latin typeface="Arial" pitchFamily="34" charset="0"/>
                <a:cs typeface="Arial" pitchFamily="34" charset="0"/>
              </a:rPr>
              <a:t>Bowls</a:t>
            </a:r>
            <a:endParaRPr lang="en-US" sz="2800" dirty="0">
              <a:latin typeface="Arial" pitchFamily="34" charset="0"/>
              <a:cs typeface="Arial" pitchFamily="34" charset="0"/>
            </a:endParaRPr>
          </a:p>
        </p:txBody>
      </p:sp>
      <p:cxnSp>
        <p:nvCxnSpPr>
          <p:cNvPr id="29" name="Straight Arrow Connector 28"/>
          <p:cNvCxnSpPr/>
          <p:nvPr/>
        </p:nvCxnSpPr>
        <p:spPr>
          <a:xfrm>
            <a:off x="7924800" y="5486400"/>
            <a:ext cx="10668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1000"/>
                                        <p:tgtEl>
                                          <p:spTgt spid="19"/>
                                        </p:tgtEl>
                                      </p:cBhvr>
                                    </p:animEffect>
                                    <p:anim calcmode="lin" valueType="num">
                                      <p:cBhvr>
                                        <p:cTn id="43" dur="1000" fill="hold"/>
                                        <p:tgtEl>
                                          <p:spTgt spid="19"/>
                                        </p:tgtEl>
                                        <p:attrNameLst>
                                          <p:attrName>ppt_x</p:attrName>
                                        </p:attrNameLst>
                                      </p:cBhvr>
                                      <p:tavLst>
                                        <p:tav tm="0">
                                          <p:val>
                                            <p:strVal val="#ppt_x"/>
                                          </p:val>
                                        </p:tav>
                                        <p:tav tm="100000">
                                          <p:val>
                                            <p:strVal val="#ppt_x"/>
                                          </p:val>
                                        </p:tav>
                                      </p:tavLst>
                                    </p:anim>
                                    <p:anim calcmode="lin" valueType="num">
                                      <p:cBhvr>
                                        <p:cTn id="44"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fade">
                                      <p:cBhvr>
                                        <p:cTn id="49" dur="1000"/>
                                        <p:tgtEl>
                                          <p:spTgt spid="17"/>
                                        </p:tgtEl>
                                      </p:cBhvr>
                                    </p:animEffect>
                                    <p:anim calcmode="lin" valueType="num">
                                      <p:cBhvr>
                                        <p:cTn id="50" dur="1000" fill="hold"/>
                                        <p:tgtEl>
                                          <p:spTgt spid="17"/>
                                        </p:tgtEl>
                                        <p:attrNameLst>
                                          <p:attrName>ppt_x</p:attrName>
                                        </p:attrNameLst>
                                      </p:cBhvr>
                                      <p:tavLst>
                                        <p:tav tm="0">
                                          <p:val>
                                            <p:strVal val="#ppt_x"/>
                                          </p:val>
                                        </p:tav>
                                        <p:tav tm="100000">
                                          <p:val>
                                            <p:strVal val="#ppt_x"/>
                                          </p:val>
                                        </p:tav>
                                      </p:tavLst>
                                    </p:anim>
                                    <p:anim calcmode="lin" valueType="num">
                                      <p:cBhvr>
                                        <p:cTn id="51"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2"/>
                                        </p:tgtEl>
                                        <p:attrNameLst>
                                          <p:attrName>style.visibility</p:attrName>
                                        </p:attrNameLst>
                                      </p:cBhvr>
                                      <p:to>
                                        <p:strVal val="visible"/>
                                      </p:to>
                                    </p:set>
                                    <p:animEffect transition="in" filter="fade">
                                      <p:cBhvr>
                                        <p:cTn id="56" dur="1000"/>
                                        <p:tgtEl>
                                          <p:spTgt spid="22"/>
                                        </p:tgtEl>
                                      </p:cBhvr>
                                    </p:animEffect>
                                    <p:anim calcmode="lin" valueType="num">
                                      <p:cBhvr>
                                        <p:cTn id="57" dur="1000" fill="hold"/>
                                        <p:tgtEl>
                                          <p:spTgt spid="22"/>
                                        </p:tgtEl>
                                        <p:attrNameLst>
                                          <p:attrName>ppt_x</p:attrName>
                                        </p:attrNameLst>
                                      </p:cBhvr>
                                      <p:tavLst>
                                        <p:tav tm="0">
                                          <p:val>
                                            <p:strVal val="#ppt_x"/>
                                          </p:val>
                                        </p:tav>
                                        <p:tav tm="100000">
                                          <p:val>
                                            <p:strVal val="#ppt_x"/>
                                          </p:val>
                                        </p:tav>
                                      </p:tavLst>
                                    </p:anim>
                                    <p:anim calcmode="lin" valueType="num">
                                      <p:cBhvr>
                                        <p:cTn id="58"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fade">
                                      <p:cBhvr>
                                        <p:cTn id="63" dur="1000"/>
                                        <p:tgtEl>
                                          <p:spTgt spid="24"/>
                                        </p:tgtEl>
                                      </p:cBhvr>
                                    </p:animEffect>
                                    <p:anim calcmode="lin" valueType="num">
                                      <p:cBhvr>
                                        <p:cTn id="64" dur="1000" fill="hold"/>
                                        <p:tgtEl>
                                          <p:spTgt spid="24"/>
                                        </p:tgtEl>
                                        <p:attrNameLst>
                                          <p:attrName>ppt_x</p:attrName>
                                        </p:attrNameLst>
                                      </p:cBhvr>
                                      <p:tavLst>
                                        <p:tav tm="0">
                                          <p:val>
                                            <p:strVal val="#ppt_x"/>
                                          </p:val>
                                        </p:tav>
                                        <p:tav tm="100000">
                                          <p:val>
                                            <p:strVal val="#ppt_x"/>
                                          </p:val>
                                        </p:tav>
                                      </p:tavLst>
                                    </p:anim>
                                    <p:anim calcmode="lin" valueType="num">
                                      <p:cBhvr>
                                        <p:cTn id="6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6"/>
                                        </p:tgtEl>
                                        <p:attrNameLst>
                                          <p:attrName>style.visibility</p:attrName>
                                        </p:attrNameLst>
                                      </p:cBhvr>
                                      <p:to>
                                        <p:strVal val="visible"/>
                                      </p:to>
                                    </p:set>
                                    <p:animEffect transition="in" filter="fade">
                                      <p:cBhvr>
                                        <p:cTn id="70" dur="1000"/>
                                        <p:tgtEl>
                                          <p:spTgt spid="26"/>
                                        </p:tgtEl>
                                      </p:cBhvr>
                                    </p:animEffect>
                                    <p:anim calcmode="lin" valueType="num">
                                      <p:cBhvr>
                                        <p:cTn id="71" dur="1000" fill="hold"/>
                                        <p:tgtEl>
                                          <p:spTgt spid="26"/>
                                        </p:tgtEl>
                                        <p:attrNameLst>
                                          <p:attrName>ppt_x</p:attrName>
                                        </p:attrNameLst>
                                      </p:cBhvr>
                                      <p:tavLst>
                                        <p:tav tm="0">
                                          <p:val>
                                            <p:strVal val="#ppt_x"/>
                                          </p:val>
                                        </p:tav>
                                        <p:tav tm="100000">
                                          <p:val>
                                            <p:strVal val="#ppt_x"/>
                                          </p:val>
                                        </p:tav>
                                      </p:tavLst>
                                    </p:anim>
                                    <p:anim calcmode="lin" valueType="num">
                                      <p:cBhvr>
                                        <p:cTn id="72"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27"/>
                                        </p:tgtEl>
                                        <p:attrNameLst>
                                          <p:attrName>style.visibility</p:attrName>
                                        </p:attrNameLst>
                                      </p:cBhvr>
                                      <p:to>
                                        <p:strVal val="visible"/>
                                      </p:to>
                                    </p:set>
                                    <p:animEffect transition="in" filter="fade">
                                      <p:cBhvr>
                                        <p:cTn id="77" dur="1000"/>
                                        <p:tgtEl>
                                          <p:spTgt spid="27"/>
                                        </p:tgtEl>
                                      </p:cBhvr>
                                    </p:animEffect>
                                    <p:anim calcmode="lin" valueType="num">
                                      <p:cBhvr>
                                        <p:cTn id="78" dur="1000" fill="hold"/>
                                        <p:tgtEl>
                                          <p:spTgt spid="27"/>
                                        </p:tgtEl>
                                        <p:attrNameLst>
                                          <p:attrName>ppt_x</p:attrName>
                                        </p:attrNameLst>
                                      </p:cBhvr>
                                      <p:tavLst>
                                        <p:tav tm="0">
                                          <p:val>
                                            <p:strVal val="#ppt_x"/>
                                          </p:val>
                                        </p:tav>
                                        <p:tav tm="100000">
                                          <p:val>
                                            <p:strVal val="#ppt_x"/>
                                          </p:val>
                                        </p:tav>
                                      </p:tavLst>
                                    </p:anim>
                                    <p:anim calcmode="lin" valueType="num">
                                      <p:cBhvr>
                                        <p:cTn id="79"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29"/>
                                        </p:tgtEl>
                                        <p:attrNameLst>
                                          <p:attrName>style.visibility</p:attrName>
                                        </p:attrNameLst>
                                      </p:cBhvr>
                                      <p:to>
                                        <p:strVal val="visible"/>
                                      </p:to>
                                    </p:set>
                                    <p:animEffect transition="in" filter="fade">
                                      <p:cBhvr>
                                        <p:cTn id="84" dur="1000"/>
                                        <p:tgtEl>
                                          <p:spTgt spid="29"/>
                                        </p:tgtEl>
                                      </p:cBhvr>
                                    </p:animEffect>
                                    <p:anim calcmode="lin" valueType="num">
                                      <p:cBhvr>
                                        <p:cTn id="85" dur="1000" fill="hold"/>
                                        <p:tgtEl>
                                          <p:spTgt spid="29"/>
                                        </p:tgtEl>
                                        <p:attrNameLst>
                                          <p:attrName>ppt_x</p:attrName>
                                        </p:attrNameLst>
                                      </p:cBhvr>
                                      <p:tavLst>
                                        <p:tav tm="0">
                                          <p:val>
                                            <p:strVal val="#ppt_x"/>
                                          </p:val>
                                        </p:tav>
                                        <p:tav tm="100000">
                                          <p:val>
                                            <p:strVal val="#ppt_x"/>
                                          </p:val>
                                        </p:tav>
                                      </p:tavLst>
                                    </p:anim>
                                    <p:anim calcmode="lin" valueType="num">
                                      <p:cBhvr>
                                        <p:cTn id="86"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5" grpId="0"/>
      <p:bldP spid="22" grpId="0"/>
      <p:bldP spid="24" grpId="0"/>
      <p:bldP spid="2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1143000"/>
          </a:xfrm>
        </p:spPr>
        <p:txBody>
          <a:bodyPr>
            <a:normAutofit fontScale="90000"/>
          </a:bodyPr>
          <a:lstStyle/>
          <a:p>
            <a:r>
              <a:rPr lang="en-US" sz="4000" dirty="0" smtClean="0">
                <a:solidFill>
                  <a:srgbClr val="2304A8"/>
                </a:solidFill>
                <a:latin typeface="Arial" pitchFamily="34" charset="0"/>
                <a:cs typeface="Arial" pitchFamily="34" charset="0"/>
              </a:rPr>
              <a:t>Wrath Begins At Beginning of 70</a:t>
            </a:r>
            <a:r>
              <a:rPr lang="en-US" sz="4000" baseline="30000" dirty="0" smtClean="0">
                <a:solidFill>
                  <a:srgbClr val="2304A8"/>
                </a:solidFill>
                <a:latin typeface="Arial" pitchFamily="34" charset="0"/>
                <a:cs typeface="Arial" pitchFamily="34" charset="0"/>
              </a:rPr>
              <a:t>th</a:t>
            </a:r>
            <a:r>
              <a:rPr lang="en-US" sz="4000" dirty="0" smtClean="0">
                <a:solidFill>
                  <a:srgbClr val="2304A8"/>
                </a:solidFill>
                <a:latin typeface="Arial" pitchFamily="34" charset="0"/>
                <a:cs typeface="Arial" pitchFamily="34" charset="0"/>
              </a:rPr>
              <a:t> Week</a:t>
            </a:r>
            <a:endParaRPr lang="en-US" sz="4000" dirty="0">
              <a:solidFill>
                <a:srgbClr val="2304A8"/>
              </a:solidFill>
              <a:latin typeface="Arial" pitchFamily="34" charset="0"/>
              <a:cs typeface="Arial" pitchFamily="34" charset="0"/>
            </a:endParaRPr>
          </a:p>
        </p:txBody>
      </p:sp>
      <p:sp>
        <p:nvSpPr>
          <p:cNvPr id="3" name="Content Placeholder 2"/>
          <p:cNvSpPr>
            <a:spLocks noGrp="1"/>
          </p:cNvSpPr>
          <p:nvPr>
            <p:ph idx="1"/>
          </p:nvPr>
        </p:nvSpPr>
        <p:spPr>
          <a:xfrm>
            <a:off x="152400" y="1371600"/>
            <a:ext cx="8839200" cy="5334000"/>
          </a:xfrm>
        </p:spPr>
        <p:txBody>
          <a:bodyPr>
            <a:normAutofit lnSpcReduction="10000"/>
          </a:bodyPr>
          <a:lstStyle/>
          <a:p>
            <a:pPr>
              <a:buNone/>
            </a:pPr>
            <a:r>
              <a:rPr lang="en-US" u="sng" dirty="0" smtClean="0">
                <a:latin typeface="Arial" pitchFamily="34" charset="0"/>
                <a:cs typeface="Arial" pitchFamily="34" charset="0"/>
              </a:rPr>
              <a:t>6</a:t>
            </a:r>
            <a:r>
              <a:rPr lang="en-US" u="sng" baseline="30000" dirty="0" smtClean="0">
                <a:latin typeface="Arial" pitchFamily="34" charset="0"/>
                <a:cs typeface="Arial" pitchFamily="34" charset="0"/>
              </a:rPr>
              <a:t>th</a:t>
            </a:r>
            <a:r>
              <a:rPr lang="en-US" u="sng" dirty="0" smtClean="0">
                <a:latin typeface="Arial" pitchFamily="34" charset="0"/>
                <a:cs typeface="Arial" pitchFamily="34" charset="0"/>
              </a:rPr>
              <a:t> Seal</a:t>
            </a:r>
            <a:r>
              <a:rPr lang="en-US" dirty="0" smtClean="0">
                <a:latin typeface="Arial" pitchFamily="34" charset="0"/>
                <a:cs typeface="Arial" pitchFamily="34" charset="0"/>
              </a:rPr>
              <a:t> Rev 6:12 I looked when He broke the sixth seal, and there was a great earthquake; and the sun became black as sackcloth made of hair…</a:t>
            </a:r>
          </a:p>
          <a:p>
            <a:pPr>
              <a:buNone/>
            </a:pPr>
            <a:r>
              <a:rPr lang="en-US" u="sng" dirty="0" smtClean="0">
                <a:latin typeface="Arial" pitchFamily="34" charset="0"/>
                <a:cs typeface="Arial" pitchFamily="34" charset="0"/>
              </a:rPr>
              <a:t>Matt 24:29</a:t>
            </a:r>
            <a:r>
              <a:rPr lang="en-US" dirty="0" smtClean="0">
                <a:latin typeface="Arial" pitchFamily="34" charset="0"/>
                <a:cs typeface="Arial" pitchFamily="34" charset="0"/>
              </a:rPr>
              <a:t> Immediately </a:t>
            </a:r>
            <a:r>
              <a:rPr lang="en-US" dirty="0" smtClean="0">
                <a:solidFill>
                  <a:srgbClr val="FF0000"/>
                </a:solidFill>
                <a:latin typeface="Arial" pitchFamily="34" charset="0"/>
                <a:cs typeface="Arial" pitchFamily="34" charset="0"/>
              </a:rPr>
              <a:t>after the tribulation of those days </a:t>
            </a:r>
            <a:r>
              <a:rPr lang="en-US" dirty="0" smtClean="0">
                <a:latin typeface="Arial" pitchFamily="34" charset="0"/>
                <a:cs typeface="Arial" pitchFamily="34" charset="0"/>
              </a:rPr>
              <a:t>the sun will be darkened, and the moon will  not give its light, and the stars will fall from the sky…</a:t>
            </a:r>
          </a:p>
          <a:p>
            <a:pPr>
              <a:buNone/>
            </a:pPr>
            <a:r>
              <a:rPr lang="en-US" u="sng" dirty="0" smtClean="0">
                <a:latin typeface="Arial" pitchFamily="34" charset="0"/>
                <a:cs typeface="Arial" pitchFamily="34" charset="0"/>
              </a:rPr>
              <a:t>Rev 6:15-17</a:t>
            </a:r>
            <a:r>
              <a:rPr lang="en-US" dirty="0" smtClean="0">
                <a:latin typeface="Arial" pitchFamily="34" charset="0"/>
                <a:cs typeface="Arial" pitchFamily="34" charset="0"/>
              </a:rPr>
              <a:t> Then the kings of the earth and the great men and the commanders and the rich and the strong and every slave and free man hid themselves in the caves among the rocks and mountains and they said to the mountains and to the rocks, “Fall on us and hide us from the presence of Him who sits on the throne, and from the wrath of the Lamb; for the great day of </a:t>
            </a:r>
            <a:r>
              <a:rPr lang="en-US" dirty="0" smtClean="0">
                <a:solidFill>
                  <a:srgbClr val="FF0000"/>
                </a:solidFill>
                <a:latin typeface="Arial" pitchFamily="34" charset="0"/>
                <a:cs typeface="Arial" pitchFamily="34" charset="0"/>
              </a:rPr>
              <a:t>their wrath has come</a:t>
            </a:r>
            <a:r>
              <a:rPr lang="en-US" dirty="0" smtClean="0">
                <a:latin typeface="Arial" pitchFamily="34" charset="0"/>
                <a:cs typeface="Arial" pitchFamily="34" charset="0"/>
              </a:rPr>
              <a:t>, and who </a:t>
            </a:r>
            <a:r>
              <a:rPr lang="en-US" dirty="0" smtClean="0">
                <a:solidFill>
                  <a:srgbClr val="2304A8"/>
                </a:solidFill>
                <a:latin typeface="Arial" pitchFamily="34" charset="0"/>
                <a:cs typeface="Arial" pitchFamily="34" charset="0"/>
              </a:rPr>
              <a:t>is able </a:t>
            </a:r>
            <a:r>
              <a:rPr lang="en-US" dirty="0" smtClean="0">
                <a:latin typeface="Arial" pitchFamily="34" charset="0"/>
                <a:cs typeface="Arial" pitchFamily="34" charset="0"/>
              </a:rPr>
              <a:t>to stand?”</a:t>
            </a:r>
            <a:endParaRPr lang="en-US" dirty="0">
              <a:latin typeface="Arial" pitchFamily="34" charset="0"/>
              <a:cs typeface="Arial" pitchFamily="34" charset="0"/>
            </a:endParaRPr>
          </a:p>
        </p:txBody>
      </p:sp>
      <p:sp>
        <p:nvSpPr>
          <p:cNvPr id="4" name="Oval 3"/>
          <p:cNvSpPr/>
          <p:nvPr/>
        </p:nvSpPr>
        <p:spPr>
          <a:xfrm>
            <a:off x="6781800" y="5029200"/>
            <a:ext cx="1295400" cy="53340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81000" y="5791200"/>
            <a:ext cx="2895600" cy="45720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1000"/>
                                        <p:tgtEl>
                                          <p:spTgt spid="5"/>
                                        </p:tgtEl>
                                      </p:cBhvr>
                                    </p:animEffect>
                                    <p:anim calcmode="lin" valueType="num">
                                      <p:cBhvr>
                                        <p:cTn id="36" dur="1000" fill="hold"/>
                                        <p:tgtEl>
                                          <p:spTgt spid="5"/>
                                        </p:tgtEl>
                                        <p:attrNameLst>
                                          <p:attrName>ppt_x</p:attrName>
                                        </p:attrNameLst>
                                      </p:cBhvr>
                                      <p:tavLst>
                                        <p:tav tm="0">
                                          <p:val>
                                            <p:strVal val="#ppt_x"/>
                                          </p:val>
                                        </p:tav>
                                        <p:tav tm="100000">
                                          <p:val>
                                            <p:strVal val="#ppt_x"/>
                                          </p:val>
                                        </p:tav>
                                      </p:tavLst>
                                    </p:anim>
                                    <p:anim calcmode="lin" valueType="num">
                                      <p:cBhvr>
                                        <p:cTn id="3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819912"/>
          </a:xfrm>
        </p:spPr>
        <p:txBody>
          <a:bodyPr>
            <a:noAutofit/>
          </a:bodyPr>
          <a:lstStyle/>
          <a:p>
            <a:r>
              <a:rPr lang="en-US" sz="4000" dirty="0" smtClean="0">
                <a:solidFill>
                  <a:srgbClr val="2304A8"/>
                </a:solidFill>
                <a:latin typeface="Arial" pitchFamily="34" charset="0"/>
                <a:cs typeface="Arial" pitchFamily="34" charset="0"/>
              </a:rPr>
              <a:t>Wrath Begins At Beginning of 70</a:t>
            </a:r>
            <a:r>
              <a:rPr lang="en-US" sz="4000" baseline="30000" dirty="0" smtClean="0">
                <a:solidFill>
                  <a:srgbClr val="2304A8"/>
                </a:solidFill>
                <a:latin typeface="Arial" pitchFamily="34" charset="0"/>
                <a:cs typeface="Arial" pitchFamily="34" charset="0"/>
              </a:rPr>
              <a:t>th</a:t>
            </a:r>
            <a:r>
              <a:rPr lang="en-US" sz="4000" dirty="0" smtClean="0">
                <a:solidFill>
                  <a:srgbClr val="2304A8"/>
                </a:solidFill>
                <a:latin typeface="Arial" pitchFamily="34" charset="0"/>
                <a:cs typeface="Arial" pitchFamily="34" charset="0"/>
              </a:rPr>
              <a:t> Week</a:t>
            </a:r>
            <a:endParaRPr lang="en-US" sz="4000" dirty="0">
              <a:solidFill>
                <a:srgbClr val="2304A8"/>
              </a:solidFill>
              <a:latin typeface="Arial" pitchFamily="34" charset="0"/>
              <a:cs typeface="Arial" pitchFamily="34" charset="0"/>
            </a:endParaRPr>
          </a:p>
        </p:txBody>
      </p:sp>
      <p:sp>
        <p:nvSpPr>
          <p:cNvPr id="3" name="Content Placeholder 2"/>
          <p:cNvSpPr>
            <a:spLocks noGrp="1"/>
          </p:cNvSpPr>
          <p:nvPr>
            <p:ph idx="1"/>
          </p:nvPr>
        </p:nvSpPr>
        <p:spPr>
          <a:xfrm>
            <a:off x="0" y="1066800"/>
            <a:ext cx="8991600" cy="5791200"/>
          </a:xfrm>
        </p:spPr>
        <p:txBody>
          <a:bodyPr>
            <a:normAutofit lnSpcReduction="10000"/>
          </a:bodyPr>
          <a:lstStyle/>
          <a:p>
            <a:pPr>
              <a:buNone/>
            </a:pPr>
            <a:r>
              <a:rPr lang="en-US" u="sng" dirty="0" smtClean="0">
                <a:latin typeface="Arial" pitchFamily="34" charset="0"/>
                <a:cs typeface="Arial" pitchFamily="34" charset="0"/>
              </a:rPr>
              <a:t>Rev 6:17</a:t>
            </a:r>
            <a:r>
              <a:rPr lang="en-US" dirty="0" smtClean="0">
                <a:latin typeface="Arial" pitchFamily="34" charset="0"/>
                <a:cs typeface="Arial" pitchFamily="34" charset="0"/>
              </a:rPr>
              <a:t> “their wrath </a:t>
            </a:r>
            <a:r>
              <a:rPr lang="en-US" dirty="0" smtClean="0">
                <a:solidFill>
                  <a:srgbClr val="FF0000"/>
                </a:solidFill>
                <a:latin typeface="Arial" pitchFamily="34" charset="0"/>
                <a:cs typeface="Arial" pitchFamily="34" charset="0"/>
              </a:rPr>
              <a:t>has come”</a:t>
            </a:r>
          </a:p>
          <a:p>
            <a:pPr>
              <a:buNone/>
            </a:pPr>
            <a:r>
              <a:rPr lang="en-US" dirty="0" err="1" smtClean="0">
                <a:latin typeface="Symbol" pitchFamily="18" charset="2"/>
                <a:cs typeface="Arial" pitchFamily="34" charset="0"/>
              </a:rPr>
              <a:t>hlqen</a:t>
            </a:r>
            <a:r>
              <a:rPr lang="en-US" dirty="0" smtClean="0">
                <a:latin typeface="Symbol" pitchFamily="18" charset="2"/>
                <a:cs typeface="Arial" pitchFamily="34" charset="0"/>
              </a:rPr>
              <a:t>  (</a:t>
            </a:r>
            <a:r>
              <a:rPr lang="en-US" dirty="0" smtClean="0">
                <a:latin typeface="Arial" pitchFamily="34" charset="0"/>
                <a:cs typeface="Arial" pitchFamily="34" charset="0"/>
              </a:rPr>
              <a:t>aorist, active, indicative)</a:t>
            </a:r>
          </a:p>
          <a:p>
            <a:pPr>
              <a:buNone/>
            </a:pPr>
            <a:r>
              <a:rPr lang="en-US" dirty="0" smtClean="0"/>
              <a:t>“In the indicative mood, the aorist usually denotes past time” </a:t>
            </a:r>
            <a:r>
              <a:rPr lang="en-US" dirty="0" err="1" smtClean="0"/>
              <a:t>Heiser</a:t>
            </a:r>
            <a:r>
              <a:rPr lang="en-US" dirty="0" smtClean="0"/>
              <a:t>, Michael S.: </a:t>
            </a:r>
            <a:r>
              <a:rPr lang="en-US" i="1" dirty="0" smtClean="0"/>
              <a:t>Glossary of </a:t>
            </a:r>
            <a:r>
              <a:rPr lang="en-US" i="1" dirty="0" err="1" smtClean="0"/>
              <a:t>Morpho</a:t>
            </a:r>
            <a:r>
              <a:rPr lang="en-US" i="1" dirty="0" smtClean="0"/>
              <a:t>-Syntactic Database Terminology</a:t>
            </a:r>
            <a:r>
              <a:rPr lang="en-US" dirty="0" smtClean="0"/>
              <a:t>. Logos Bible Software, 2005; 2005, aorist</a:t>
            </a:r>
          </a:p>
          <a:p>
            <a:pPr>
              <a:buNone/>
            </a:pPr>
            <a:r>
              <a:rPr lang="en-US" dirty="0" smtClean="0"/>
              <a:t>“In the indicative, the aorist usually indicates past time with reference to the time of speaking” (Daniel Wallace, </a:t>
            </a:r>
            <a:r>
              <a:rPr lang="en-US" i="1" dirty="0" smtClean="0"/>
              <a:t>Greek Grammar, Beyond the Basics</a:t>
            </a:r>
            <a:r>
              <a:rPr lang="en-US" dirty="0" smtClean="0"/>
              <a:t>, 555).</a:t>
            </a:r>
          </a:p>
          <a:p>
            <a:pPr>
              <a:buNone/>
            </a:pPr>
            <a:r>
              <a:rPr lang="en-US" dirty="0" smtClean="0"/>
              <a:t>“The sixth seal cannot be anticipatory of the great day of wrath about to happen, because it would have the earthlings announcing the soon-arrival of something that will, as Scriptural teaching indicates, catch them by complete surprise (cf. 1</a:t>
            </a:r>
            <a:r>
              <a:rPr lang="en-US" baseline="30000" dirty="0" smtClean="0"/>
              <a:t>st</a:t>
            </a:r>
            <a:r>
              <a:rPr lang="en-US" dirty="0" smtClean="0"/>
              <a:t> </a:t>
            </a:r>
            <a:r>
              <a:rPr lang="en-US" dirty="0" err="1" smtClean="0"/>
              <a:t>Thess</a:t>
            </a:r>
            <a:r>
              <a:rPr lang="en-US" dirty="0" smtClean="0"/>
              <a:t> 5:2; 2</a:t>
            </a:r>
            <a:r>
              <a:rPr lang="en-US" baseline="30000" dirty="0" smtClean="0"/>
              <a:t>nd</a:t>
            </a:r>
            <a:r>
              <a:rPr lang="en-US" dirty="0" smtClean="0"/>
              <a:t> Peter 3:10) (Thomas, Revelation,  459).</a:t>
            </a:r>
          </a:p>
          <a:p>
            <a:pPr>
              <a:buNone/>
            </a:pPr>
            <a:endParaRPr lang="en-US" dirty="0">
              <a:latin typeface="Symbol" pitchFamily="18" charset="2"/>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noAutofit/>
          </a:bodyPr>
          <a:lstStyle/>
          <a:p>
            <a:r>
              <a:rPr lang="en-US" sz="4000" dirty="0" smtClean="0">
                <a:solidFill>
                  <a:srgbClr val="2304A8"/>
                </a:solidFill>
                <a:latin typeface="Arial" pitchFamily="34" charset="0"/>
                <a:cs typeface="Arial" pitchFamily="34" charset="0"/>
              </a:rPr>
              <a:t>Wrath Begins At Beginning of 70</a:t>
            </a:r>
            <a:r>
              <a:rPr lang="en-US" sz="4000" baseline="30000" dirty="0" smtClean="0">
                <a:solidFill>
                  <a:srgbClr val="2304A8"/>
                </a:solidFill>
                <a:latin typeface="Arial" pitchFamily="34" charset="0"/>
                <a:cs typeface="Arial" pitchFamily="34" charset="0"/>
              </a:rPr>
              <a:t>th</a:t>
            </a:r>
            <a:r>
              <a:rPr lang="en-US" sz="4000" dirty="0" smtClean="0">
                <a:solidFill>
                  <a:srgbClr val="2304A8"/>
                </a:solidFill>
                <a:latin typeface="Arial" pitchFamily="34" charset="0"/>
                <a:cs typeface="Arial" pitchFamily="34" charset="0"/>
              </a:rPr>
              <a:t> Week</a:t>
            </a:r>
            <a:endParaRPr lang="en-US" sz="4000" dirty="0"/>
          </a:p>
        </p:txBody>
      </p:sp>
      <p:sp>
        <p:nvSpPr>
          <p:cNvPr id="3" name="Content Placeholder 2"/>
          <p:cNvSpPr>
            <a:spLocks noGrp="1"/>
          </p:cNvSpPr>
          <p:nvPr>
            <p:ph idx="1"/>
          </p:nvPr>
        </p:nvSpPr>
        <p:spPr>
          <a:xfrm>
            <a:off x="152400" y="1295400"/>
            <a:ext cx="8763000" cy="5562600"/>
          </a:xfrm>
          <a:ln>
            <a:solidFill>
              <a:srgbClr val="FF0000"/>
            </a:solidFill>
          </a:ln>
        </p:spPr>
        <p:txBody>
          <a:bodyPr/>
          <a:lstStyle/>
          <a:p>
            <a:pPr>
              <a:buNone/>
            </a:pPr>
            <a:r>
              <a:rPr lang="en-US" b="1" dirty="0" smtClean="0">
                <a:latin typeface="Arial" pitchFamily="34" charset="0"/>
                <a:cs typeface="Arial" pitchFamily="34" charset="0"/>
              </a:rPr>
              <a:t>Prewrath view: No wrath until 7</a:t>
            </a:r>
            <a:r>
              <a:rPr lang="en-US" b="1" baseline="30000" dirty="0" smtClean="0">
                <a:latin typeface="Arial" pitchFamily="34" charset="0"/>
                <a:cs typeface="Arial" pitchFamily="34" charset="0"/>
              </a:rPr>
              <a:t>th</a:t>
            </a:r>
            <a:r>
              <a:rPr lang="en-US" b="1" dirty="0" smtClean="0">
                <a:latin typeface="Arial" pitchFamily="34" charset="0"/>
                <a:cs typeface="Arial" pitchFamily="34" charset="0"/>
              </a:rPr>
              <a:t> Seal</a:t>
            </a:r>
          </a:p>
          <a:p>
            <a:pPr>
              <a:buNone/>
            </a:pPr>
            <a:r>
              <a:rPr lang="en-US" b="1" dirty="0" smtClean="0">
                <a:latin typeface="Arial" pitchFamily="34" charset="0"/>
                <a:cs typeface="Arial" pitchFamily="34" charset="0"/>
              </a:rPr>
              <a:t>6</a:t>
            </a:r>
            <a:r>
              <a:rPr lang="en-US" b="1" baseline="30000" dirty="0" smtClean="0">
                <a:latin typeface="Arial" pitchFamily="34" charset="0"/>
                <a:cs typeface="Arial" pitchFamily="34" charset="0"/>
              </a:rPr>
              <a:t>th</a:t>
            </a:r>
            <a:r>
              <a:rPr lang="en-US" b="1" dirty="0" smtClean="0">
                <a:latin typeface="Arial" pitchFamily="34" charset="0"/>
                <a:cs typeface="Arial" pitchFamily="34" charset="0"/>
              </a:rPr>
              <a:t> Seal </a:t>
            </a:r>
            <a:r>
              <a:rPr lang="en-US" u="sng" dirty="0" smtClean="0">
                <a:latin typeface="Arial" pitchFamily="34" charset="0"/>
                <a:cs typeface="Arial" pitchFamily="34" charset="0"/>
              </a:rPr>
              <a:t>Rev 6:17</a:t>
            </a:r>
            <a:r>
              <a:rPr lang="en-US" dirty="0" smtClean="0">
                <a:latin typeface="Arial" pitchFamily="34" charset="0"/>
                <a:cs typeface="Arial" pitchFamily="34" charset="0"/>
              </a:rPr>
              <a:t> …their wrath has come, and who is able to stand?”</a:t>
            </a:r>
          </a:p>
          <a:p>
            <a:pPr>
              <a:buNone/>
            </a:pPr>
            <a:r>
              <a:rPr lang="en-US" dirty="0" err="1" smtClean="0">
                <a:latin typeface="Symbol" pitchFamily="18" charset="2"/>
                <a:cs typeface="Arial" pitchFamily="34" charset="0"/>
              </a:rPr>
              <a:t>dunamai</a:t>
            </a:r>
            <a:r>
              <a:rPr lang="en-US" dirty="0" smtClean="0">
                <a:latin typeface="Symbol" pitchFamily="18" charset="2"/>
                <a:cs typeface="Arial" pitchFamily="34" charset="0"/>
              </a:rPr>
              <a:t> </a:t>
            </a:r>
            <a:r>
              <a:rPr lang="en-US" dirty="0" smtClean="0">
                <a:latin typeface="Arial" pitchFamily="34" charset="0"/>
                <a:cs typeface="Arial" pitchFamily="34" charset="0"/>
              </a:rPr>
              <a:t> (present, middle/passive, indicative)</a:t>
            </a:r>
          </a:p>
          <a:p>
            <a:pPr>
              <a:buNone/>
            </a:pPr>
            <a:r>
              <a:rPr lang="en-US" dirty="0" smtClean="0">
                <a:latin typeface="Arial" pitchFamily="34" charset="0"/>
                <a:cs typeface="Arial" pitchFamily="34" charset="0"/>
              </a:rPr>
              <a:t>“The rapid sequence of all these events could not escape public notice, but the light of their true explanation does not dawn upon human consciousness until the severe phenomena of the 6</a:t>
            </a:r>
            <a:r>
              <a:rPr lang="en-US" baseline="30000" dirty="0" smtClean="0">
                <a:latin typeface="Arial" pitchFamily="34" charset="0"/>
                <a:cs typeface="Arial" pitchFamily="34" charset="0"/>
              </a:rPr>
              <a:t>th</a:t>
            </a:r>
            <a:r>
              <a:rPr lang="en-US" dirty="0" smtClean="0">
                <a:latin typeface="Arial" pitchFamily="34" charset="0"/>
                <a:cs typeface="Arial" pitchFamily="34" charset="0"/>
              </a:rPr>
              <a:t> seal arrive” (Thomas, Revelation, 458).</a:t>
            </a:r>
            <a:endParaRPr lang="en-US" dirty="0">
              <a:latin typeface="Symbol" pitchFamily="18" charset="2"/>
              <a:cs typeface="Arial" pitchFamily="34" charset="0"/>
            </a:endParaRPr>
          </a:p>
        </p:txBody>
      </p:sp>
      <p:cxnSp>
        <p:nvCxnSpPr>
          <p:cNvPr id="5" name="Straight Connector 4"/>
          <p:cNvCxnSpPr/>
          <p:nvPr/>
        </p:nvCxnSpPr>
        <p:spPr>
          <a:xfrm>
            <a:off x="838200" y="6019800"/>
            <a:ext cx="74676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flipH="1" flipV="1">
            <a:off x="571500" y="5753100"/>
            <a:ext cx="533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flipH="1" flipV="1">
            <a:off x="8039100" y="5753100"/>
            <a:ext cx="533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4572000" y="5943600"/>
            <a:ext cx="152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724400" y="5486400"/>
            <a:ext cx="762000" cy="523220"/>
          </a:xfrm>
          <a:prstGeom prst="rect">
            <a:avLst/>
          </a:prstGeom>
          <a:noFill/>
        </p:spPr>
        <p:txBody>
          <a:bodyPr wrap="square" rtlCol="0">
            <a:spAutoFit/>
          </a:bodyPr>
          <a:lstStyle/>
          <a:p>
            <a:r>
              <a:rPr lang="en-US" sz="2800" dirty="0" smtClean="0">
                <a:latin typeface="Arial" pitchFamily="34" charset="0"/>
                <a:cs typeface="Arial" pitchFamily="34" charset="0"/>
              </a:rPr>
              <a:t>6</a:t>
            </a:r>
            <a:r>
              <a:rPr lang="en-US" sz="2800" baseline="30000" dirty="0" smtClean="0">
                <a:latin typeface="Arial" pitchFamily="34" charset="0"/>
                <a:cs typeface="Arial" pitchFamily="34" charset="0"/>
              </a:rPr>
              <a:t>th</a:t>
            </a:r>
            <a:endParaRPr lang="en-US" sz="2800" dirty="0">
              <a:latin typeface="Arial" pitchFamily="34" charset="0"/>
              <a:cs typeface="Arial" pitchFamily="34" charset="0"/>
            </a:endParaRPr>
          </a:p>
        </p:txBody>
      </p:sp>
      <p:sp>
        <p:nvSpPr>
          <p:cNvPr id="14" name="TextBox 13"/>
          <p:cNvSpPr txBox="1"/>
          <p:nvPr/>
        </p:nvSpPr>
        <p:spPr>
          <a:xfrm>
            <a:off x="5257800" y="5486400"/>
            <a:ext cx="762000" cy="523220"/>
          </a:xfrm>
          <a:prstGeom prst="rect">
            <a:avLst/>
          </a:prstGeom>
          <a:noFill/>
        </p:spPr>
        <p:txBody>
          <a:bodyPr wrap="square" rtlCol="0">
            <a:spAutoFit/>
          </a:bodyPr>
          <a:lstStyle/>
          <a:p>
            <a:r>
              <a:rPr lang="en-US" sz="2800" dirty="0" smtClean="0">
                <a:solidFill>
                  <a:srgbClr val="FF0000"/>
                </a:solidFill>
                <a:latin typeface="Arial" pitchFamily="34" charset="0"/>
                <a:cs typeface="Arial" pitchFamily="34" charset="0"/>
              </a:rPr>
              <a:t>7</a:t>
            </a:r>
            <a:r>
              <a:rPr lang="en-US" sz="2800" baseline="30000" dirty="0" smtClean="0">
                <a:solidFill>
                  <a:srgbClr val="FF0000"/>
                </a:solidFill>
                <a:latin typeface="Arial" pitchFamily="34" charset="0"/>
                <a:cs typeface="Arial" pitchFamily="34" charset="0"/>
              </a:rPr>
              <a:t>th</a:t>
            </a:r>
            <a:endParaRPr lang="en-US" sz="2800" dirty="0">
              <a:solidFill>
                <a:srgbClr val="FF0000"/>
              </a:solidFill>
              <a:latin typeface="Arial" pitchFamily="34" charset="0"/>
              <a:cs typeface="Arial" pitchFamily="34" charset="0"/>
            </a:endParaRPr>
          </a:p>
        </p:txBody>
      </p:sp>
      <p:cxnSp>
        <p:nvCxnSpPr>
          <p:cNvPr id="16" name="Straight Arrow Connector 15"/>
          <p:cNvCxnSpPr/>
          <p:nvPr/>
        </p:nvCxnSpPr>
        <p:spPr>
          <a:xfrm>
            <a:off x="5791200" y="5791200"/>
            <a:ext cx="2438400"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6096000" y="5257800"/>
            <a:ext cx="1295400" cy="523220"/>
          </a:xfrm>
          <a:prstGeom prst="rect">
            <a:avLst/>
          </a:prstGeom>
          <a:noFill/>
        </p:spPr>
        <p:txBody>
          <a:bodyPr wrap="square" rtlCol="0">
            <a:spAutoFit/>
          </a:bodyPr>
          <a:lstStyle/>
          <a:p>
            <a:r>
              <a:rPr lang="en-US" sz="2800" dirty="0" smtClean="0">
                <a:solidFill>
                  <a:srgbClr val="FF0000"/>
                </a:solidFill>
                <a:latin typeface="Arial" pitchFamily="34" charset="0"/>
                <a:cs typeface="Arial" pitchFamily="34" charset="0"/>
              </a:rPr>
              <a:t>Wrath</a:t>
            </a:r>
            <a:endParaRPr lang="en-US" sz="2800" dirty="0">
              <a:solidFill>
                <a:srgbClr val="FF0000"/>
              </a:solidFill>
              <a:latin typeface="Arial" pitchFamily="34" charset="0"/>
              <a:cs typeface="Arial" pitchFamily="34" charset="0"/>
            </a:endParaRPr>
          </a:p>
        </p:txBody>
      </p:sp>
      <p:sp>
        <p:nvSpPr>
          <p:cNvPr id="18" name="Oval 17"/>
          <p:cNvSpPr/>
          <p:nvPr/>
        </p:nvSpPr>
        <p:spPr>
          <a:xfrm>
            <a:off x="7696200" y="1828800"/>
            <a:ext cx="1219200" cy="38100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3733800" y="5486400"/>
            <a:ext cx="762000" cy="523220"/>
          </a:xfrm>
          <a:prstGeom prst="rect">
            <a:avLst/>
          </a:prstGeom>
          <a:noFill/>
        </p:spPr>
        <p:txBody>
          <a:bodyPr wrap="square" rtlCol="0">
            <a:spAutoFit/>
          </a:bodyPr>
          <a:lstStyle/>
          <a:p>
            <a:r>
              <a:rPr lang="en-US" sz="2800" dirty="0" smtClean="0">
                <a:latin typeface="Arial" pitchFamily="34" charset="0"/>
                <a:cs typeface="Arial" pitchFamily="34" charset="0"/>
              </a:rPr>
              <a:t>4</a:t>
            </a:r>
            <a:r>
              <a:rPr lang="en-US" sz="2800" baseline="30000" dirty="0" smtClean="0">
                <a:latin typeface="Arial" pitchFamily="34" charset="0"/>
                <a:cs typeface="Arial" pitchFamily="34" charset="0"/>
              </a:rPr>
              <a:t>th</a:t>
            </a:r>
            <a:r>
              <a:rPr lang="en-US" sz="2800" dirty="0" smtClean="0">
                <a:latin typeface="Arial" pitchFamily="34" charset="0"/>
                <a:cs typeface="Arial" pitchFamily="34" charset="0"/>
              </a:rPr>
              <a:t> </a:t>
            </a:r>
            <a:endParaRPr lang="en-US" sz="2800" dirty="0">
              <a:latin typeface="Arial" pitchFamily="34" charset="0"/>
              <a:cs typeface="Arial" pitchFamily="34" charset="0"/>
            </a:endParaRPr>
          </a:p>
        </p:txBody>
      </p:sp>
      <p:sp>
        <p:nvSpPr>
          <p:cNvPr id="24" name="TextBox 23"/>
          <p:cNvSpPr txBox="1"/>
          <p:nvPr/>
        </p:nvSpPr>
        <p:spPr>
          <a:xfrm>
            <a:off x="228600" y="6172200"/>
            <a:ext cx="8686800" cy="523220"/>
          </a:xfrm>
          <a:prstGeom prst="rect">
            <a:avLst/>
          </a:prstGeom>
          <a:noFill/>
        </p:spPr>
        <p:txBody>
          <a:bodyPr wrap="square" rtlCol="0">
            <a:spAutoFit/>
          </a:bodyPr>
          <a:lstStyle/>
          <a:p>
            <a:r>
              <a:rPr lang="en-US" sz="2800" dirty="0" smtClean="0">
                <a:latin typeface="Arial" pitchFamily="34" charset="0"/>
                <a:cs typeface="Arial" pitchFamily="34" charset="0"/>
              </a:rPr>
              <a:t>Sword, famine, pestilence, wild beasts (</a:t>
            </a:r>
            <a:r>
              <a:rPr lang="en-US" sz="2800" dirty="0" err="1" smtClean="0">
                <a:latin typeface="Arial" pitchFamily="34" charset="0"/>
                <a:cs typeface="Arial" pitchFamily="34" charset="0"/>
              </a:rPr>
              <a:t>Eze</a:t>
            </a:r>
            <a:r>
              <a:rPr lang="en-US" sz="2800" dirty="0" smtClean="0">
                <a:latin typeface="Arial" pitchFamily="34" charset="0"/>
                <a:cs typeface="Arial" pitchFamily="34" charset="0"/>
              </a:rPr>
              <a:t> 5:13, 17)</a:t>
            </a:r>
            <a:endParaRPr lang="en-US" sz="2800" dirty="0">
              <a:latin typeface="Arial" pitchFamily="34" charset="0"/>
              <a:cs typeface="Arial" pitchFamily="34" charset="0"/>
            </a:endParaRPr>
          </a:p>
        </p:txBody>
      </p:sp>
      <p:sp>
        <p:nvSpPr>
          <p:cNvPr id="26" name="TextBox 25"/>
          <p:cNvSpPr txBox="1"/>
          <p:nvPr/>
        </p:nvSpPr>
        <p:spPr>
          <a:xfrm>
            <a:off x="1905000" y="4876800"/>
            <a:ext cx="2895600" cy="523220"/>
          </a:xfrm>
          <a:prstGeom prst="rect">
            <a:avLst/>
          </a:prstGeom>
          <a:noFill/>
        </p:spPr>
        <p:txBody>
          <a:bodyPr wrap="square" rtlCol="0">
            <a:spAutoFit/>
          </a:bodyPr>
          <a:lstStyle/>
          <a:p>
            <a:r>
              <a:rPr lang="en-US" sz="2800" dirty="0" smtClean="0">
                <a:latin typeface="Arial" pitchFamily="34" charset="0"/>
                <a:cs typeface="Arial" pitchFamily="34" charset="0"/>
              </a:rPr>
              <a:t>Ezekiel 14:21</a:t>
            </a:r>
            <a:endParaRPr lang="en-US" sz="2800" dirty="0">
              <a:latin typeface="Arial" pitchFamily="34" charset="0"/>
              <a:cs typeface="Arial" pitchFamily="34" charset="0"/>
            </a:endParaRPr>
          </a:p>
        </p:txBody>
      </p:sp>
      <p:cxnSp>
        <p:nvCxnSpPr>
          <p:cNvPr id="28" name="Straight Arrow Connector 27"/>
          <p:cNvCxnSpPr>
            <a:endCxn id="22" idx="1"/>
          </p:cNvCxnSpPr>
          <p:nvPr/>
        </p:nvCxnSpPr>
        <p:spPr>
          <a:xfrm>
            <a:off x="2971800" y="5334000"/>
            <a:ext cx="762000" cy="41401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1000"/>
                                        <p:tgtEl>
                                          <p:spTgt spid="17"/>
                                        </p:tgtEl>
                                      </p:cBhvr>
                                    </p:animEffect>
                                    <p:anim calcmode="lin" valueType="num">
                                      <p:cBhvr>
                                        <p:cTn id="22" dur="1000" fill="hold"/>
                                        <p:tgtEl>
                                          <p:spTgt spid="17"/>
                                        </p:tgtEl>
                                        <p:attrNameLst>
                                          <p:attrName>ppt_x</p:attrName>
                                        </p:attrNameLst>
                                      </p:cBhvr>
                                      <p:tavLst>
                                        <p:tav tm="0">
                                          <p:val>
                                            <p:strVal val="#ppt_x"/>
                                          </p:val>
                                        </p:tav>
                                        <p:tav tm="100000">
                                          <p:val>
                                            <p:strVal val="#ppt_x"/>
                                          </p:val>
                                        </p:tav>
                                      </p:tavLst>
                                    </p:anim>
                                    <p:anim calcmode="lin" valueType="num">
                                      <p:cBhvr>
                                        <p:cTn id="2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fade">
                                      <p:cBhvr>
                                        <p:cTn id="28" dur="1000"/>
                                        <p:tgtEl>
                                          <p:spTgt spid="16"/>
                                        </p:tgtEl>
                                      </p:cBhvr>
                                    </p:animEffect>
                                    <p:anim calcmode="lin" valueType="num">
                                      <p:cBhvr>
                                        <p:cTn id="29" dur="1000" fill="hold"/>
                                        <p:tgtEl>
                                          <p:spTgt spid="16"/>
                                        </p:tgtEl>
                                        <p:attrNameLst>
                                          <p:attrName>ppt_x</p:attrName>
                                        </p:attrNameLst>
                                      </p:cBhvr>
                                      <p:tavLst>
                                        <p:tav tm="0">
                                          <p:val>
                                            <p:strVal val="#ppt_x"/>
                                          </p:val>
                                        </p:tav>
                                        <p:tav tm="100000">
                                          <p:val>
                                            <p:strVal val="#ppt_x"/>
                                          </p:val>
                                        </p:tav>
                                      </p:tavLst>
                                    </p:anim>
                                    <p:anim calcmode="lin" valueType="num">
                                      <p:cBhvr>
                                        <p:cTn id="3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1" end="1"/>
                                            </p:txEl>
                                          </p:spTgt>
                                        </p:tgtEl>
                                        <p:attrNameLst>
                                          <p:attrName>style.visibility</p:attrName>
                                        </p:attrNameLst>
                                      </p:cBhvr>
                                      <p:to>
                                        <p:strVal val="visible"/>
                                      </p:to>
                                    </p:set>
                                    <p:animEffect transition="in" filter="fade">
                                      <p:cBhvr>
                                        <p:cTn id="35" dur="1000"/>
                                        <p:tgtEl>
                                          <p:spTgt spid="3">
                                            <p:txEl>
                                              <p:pRg st="1" end="1"/>
                                            </p:txEl>
                                          </p:spTgt>
                                        </p:tgtEl>
                                      </p:cBhvr>
                                    </p:animEffect>
                                    <p:anim calcmode="lin" valueType="num">
                                      <p:cBhvr>
                                        <p:cTn id="3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1000"/>
                                        <p:tgtEl>
                                          <p:spTgt spid="18"/>
                                        </p:tgtEl>
                                      </p:cBhvr>
                                    </p:animEffect>
                                    <p:anim calcmode="lin" valueType="num">
                                      <p:cBhvr>
                                        <p:cTn id="43" dur="1000" fill="hold"/>
                                        <p:tgtEl>
                                          <p:spTgt spid="18"/>
                                        </p:tgtEl>
                                        <p:attrNameLst>
                                          <p:attrName>ppt_x</p:attrName>
                                        </p:attrNameLst>
                                      </p:cBhvr>
                                      <p:tavLst>
                                        <p:tav tm="0">
                                          <p:val>
                                            <p:strVal val="#ppt_x"/>
                                          </p:val>
                                        </p:tav>
                                        <p:tav tm="100000">
                                          <p:val>
                                            <p:strVal val="#ppt_x"/>
                                          </p:val>
                                        </p:tav>
                                      </p:tavLst>
                                    </p:anim>
                                    <p:anim calcmode="lin" valueType="num">
                                      <p:cBhvr>
                                        <p:cTn id="44"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2" end="2"/>
                                            </p:txEl>
                                          </p:spTgt>
                                        </p:tgtEl>
                                        <p:attrNameLst>
                                          <p:attrName>style.visibility</p:attrName>
                                        </p:attrNameLst>
                                      </p:cBhvr>
                                      <p:to>
                                        <p:strVal val="visible"/>
                                      </p:to>
                                    </p:set>
                                    <p:animEffect transition="in" filter="fade">
                                      <p:cBhvr>
                                        <p:cTn id="49" dur="1000"/>
                                        <p:tgtEl>
                                          <p:spTgt spid="3">
                                            <p:txEl>
                                              <p:pRg st="2" end="2"/>
                                            </p:txEl>
                                          </p:spTgt>
                                        </p:tgtEl>
                                      </p:cBhvr>
                                    </p:animEffect>
                                    <p:anim calcmode="lin" valueType="num">
                                      <p:cBhvr>
                                        <p:cTn id="5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3" end="3"/>
                                            </p:txEl>
                                          </p:spTgt>
                                        </p:tgtEl>
                                        <p:attrNameLst>
                                          <p:attrName>style.visibility</p:attrName>
                                        </p:attrNameLst>
                                      </p:cBhvr>
                                      <p:to>
                                        <p:strVal val="visible"/>
                                      </p:to>
                                    </p:set>
                                    <p:animEffect transition="in" filter="fade">
                                      <p:cBhvr>
                                        <p:cTn id="56" dur="1000"/>
                                        <p:tgtEl>
                                          <p:spTgt spid="3">
                                            <p:txEl>
                                              <p:pRg st="3" end="3"/>
                                            </p:txEl>
                                          </p:spTgt>
                                        </p:tgtEl>
                                      </p:cBhvr>
                                    </p:animEffect>
                                    <p:anim calcmode="lin" valueType="num">
                                      <p:cBhvr>
                                        <p:cTn id="5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fade">
                                      <p:cBhvr>
                                        <p:cTn id="63" dur="1000"/>
                                        <p:tgtEl>
                                          <p:spTgt spid="22"/>
                                        </p:tgtEl>
                                      </p:cBhvr>
                                    </p:animEffect>
                                    <p:anim calcmode="lin" valueType="num">
                                      <p:cBhvr>
                                        <p:cTn id="64" dur="1000" fill="hold"/>
                                        <p:tgtEl>
                                          <p:spTgt spid="22"/>
                                        </p:tgtEl>
                                        <p:attrNameLst>
                                          <p:attrName>ppt_x</p:attrName>
                                        </p:attrNameLst>
                                      </p:cBhvr>
                                      <p:tavLst>
                                        <p:tav tm="0">
                                          <p:val>
                                            <p:strVal val="#ppt_x"/>
                                          </p:val>
                                        </p:tav>
                                        <p:tav tm="100000">
                                          <p:val>
                                            <p:strVal val="#ppt_x"/>
                                          </p:val>
                                        </p:tav>
                                      </p:tavLst>
                                    </p:anim>
                                    <p:anim calcmode="lin" valueType="num">
                                      <p:cBhvr>
                                        <p:cTn id="65"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6"/>
                                        </p:tgtEl>
                                        <p:attrNameLst>
                                          <p:attrName>style.visibility</p:attrName>
                                        </p:attrNameLst>
                                      </p:cBhvr>
                                      <p:to>
                                        <p:strVal val="visible"/>
                                      </p:to>
                                    </p:set>
                                    <p:animEffect transition="in" filter="fade">
                                      <p:cBhvr>
                                        <p:cTn id="70" dur="1000"/>
                                        <p:tgtEl>
                                          <p:spTgt spid="26"/>
                                        </p:tgtEl>
                                      </p:cBhvr>
                                    </p:animEffect>
                                    <p:anim calcmode="lin" valueType="num">
                                      <p:cBhvr>
                                        <p:cTn id="71" dur="1000" fill="hold"/>
                                        <p:tgtEl>
                                          <p:spTgt spid="26"/>
                                        </p:tgtEl>
                                        <p:attrNameLst>
                                          <p:attrName>ppt_x</p:attrName>
                                        </p:attrNameLst>
                                      </p:cBhvr>
                                      <p:tavLst>
                                        <p:tav tm="0">
                                          <p:val>
                                            <p:strVal val="#ppt_x"/>
                                          </p:val>
                                        </p:tav>
                                        <p:tav tm="100000">
                                          <p:val>
                                            <p:strVal val="#ppt_x"/>
                                          </p:val>
                                        </p:tav>
                                      </p:tavLst>
                                    </p:anim>
                                    <p:anim calcmode="lin" valueType="num">
                                      <p:cBhvr>
                                        <p:cTn id="72"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28"/>
                                        </p:tgtEl>
                                        <p:attrNameLst>
                                          <p:attrName>style.visibility</p:attrName>
                                        </p:attrNameLst>
                                      </p:cBhvr>
                                      <p:to>
                                        <p:strVal val="visible"/>
                                      </p:to>
                                    </p:set>
                                    <p:animEffect transition="in" filter="fade">
                                      <p:cBhvr>
                                        <p:cTn id="77" dur="1000"/>
                                        <p:tgtEl>
                                          <p:spTgt spid="28"/>
                                        </p:tgtEl>
                                      </p:cBhvr>
                                    </p:animEffect>
                                    <p:anim calcmode="lin" valueType="num">
                                      <p:cBhvr>
                                        <p:cTn id="78" dur="1000" fill="hold"/>
                                        <p:tgtEl>
                                          <p:spTgt spid="28"/>
                                        </p:tgtEl>
                                        <p:attrNameLst>
                                          <p:attrName>ppt_x</p:attrName>
                                        </p:attrNameLst>
                                      </p:cBhvr>
                                      <p:tavLst>
                                        <p:tav tm="0">
                                          <p:val>
                                            <p:strVal val="#ppt_x"/>
                                          </p:val>
                                        </p:tav>
                                        <p:tav tm="100000">
                                          <p:val>
                                            <p:strVal val="#ppt_x"/>
                                          </p:val>
                                        </p:tav>
                                      </p:tavLst>
                                    </p:anim>
                                    <p:anim calcmode="lin" valueType="num">
                                      <p:cBhvr>
                                        <p:cTn id="79"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24"/>
                                        </p:tgtEl>
                                        <p:attrNameLst>
                                          <p:attrName>style.visibility</p:attrName>
                                        </p:attrNameLst>
                                      </p:cBhvr>
                                      <p:to>
                                        <p:strVal val="visible"/>
                                      </p:to>
                                    </p:set>
                                    <p:animEffect transition="in" filter="fade">
                                      <p:cBhvr>
                                        <p:cTn id="84" dur="1000"/>
                                        <p:tgtEl>
                                          <p:spTgt spid="24"/>
                                        </p:tgtEl>
                                      </p:cBhvr>
                                    </p:animEffect>
                                    <p:anim calcmode="lin" valueType="num">
                                      <p:cBhvr>
                                        <p:cTn id="85" dur="1000" fill="hold"/>
                                        <p:tgtEl>
                                          <p:spTgt spid="24"/>
                                        </p:tgtEl>
                                        <p:attrNameLst>
                                          <p:attrName>ppt_x</p:attrName>
                                        </p:attrNameLst>
                                      </p:cBhvr>
                                      <p:tavLst>
                                        <p:tav tm="0">
                                          <p:val>
                                            <p:strVal val="#ppt_x"/>
                                          </p:val>
                                        </p:tav>
                                        <p:tav tm="100000">
                                          <p:val>
                                            <p:strVal val="#ppt_x"/>
                                          </p:val>
                                        </p:tav>
                                      </p:tavLst>
                                    </p:anim>
                                    <p:anim calcmode="lin" valueType="num">
                                      <p:cBhvr>
                                        <p:cTn id="86"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17" grpId="0"/>
      <p:bldP spid="18" grpId="0" animBg="1"/>
      <p:bldP spid="22" grpId="0"/>
      <p:bldP spid="24" grpId="0"/>
      <p:bldP spid="2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743712"/>
          </a:xfrm>
        </p:spPr>
        <p:txBody>
          <a:bodyPr>
            <a:normAutofit fontScale="90000"/>
          </a:bodyPr>
          <a:lstStyle/>
          <a:p>
            <a:r>
              <a:rPr lang="en-US" dirty="0" smtClean="0">
                <a:solidFill>
                  <a:srgbClr val="2304A8"/>
                </a:solidFill>
                <a:latin typeface="Arial" pitchFamily="34" charset="0"/>
                <a:cs typeface="Arial" pitchFamily="34" charset="0"/>
              </a:rPr>
              <a:t>          </a:t>
            </a:r>
            <a:r>
              <a:rPr lang="en-US" sz="4000" dirty="0" smtClean="0">
                <a:solidFill>
                  <a:srgbClr val="2304A8"/>
                </a:solidFill>
                <a:latin typeface="Arial" pitchFamily="34" charset="0"/>
                <a:cs typeface="Arial" pitchFamily="34" charset="0"/>
              </a:rPr>
              <a:t>Great Tribulation Martyrs</a:t>
            </a:r>
            <a:endParaRPr lang="en-US" sz="4000" dirty="0">
              <a:solidFill>
                <a:srgbClr val="2304A8"/>
              </a:solidFill>
              <a:latin typeface="Arial" pitchFamily="34" charset="0"/>
              <a:cs typeface="Arial" pitchFamily="34" charset="0"/>
            </a:endParaRPr>
          </a:p>
        </p:txBody>
      </p:sp>
      <p:sp>
        <p:nvSpPr>
          <p:cNvPr id="3" name="Content Placeholder 2"/>
          <p:cNvSpPr>
            <a:spLocks noGrp="1"/>
          </p:cNvSpPr>
          <p:nvPr>
            <p:ph idx="1"/>
          </p:nvPr>
        </p:nvSpPr>
        <p:spPr>
          <a:xfrm>
            <a:off x="152400" y="1066800"/>
            <a:ext cx="8839200" cy="5791200"/>
          </a:xfrm>
        </p:spPr>
        <p:txBody>
          <a:bodyPr/>
          <a:lstStyle/>
          <a:p>
            <a:pPr>
              <a:buNone/>
            </a:pPr>
            <a:r>
              <a:rPr lang="en-US" u="sng" dirty="0" smtClean="0">
                <a:latin typeface="Arial" pitchFamily="34" charset="0"/>
                <a:cs typeface="Arial" pitchFamily="34" charset="0"/>
              </a:rPr>
              <a:t>Rev 7:13-14</a:t>
            </a:r>
            <a:r>
              <a:rPr lang="en-US" dirty="0" smtClean="0">
                <a:latin typeface="Arial" pitchFamily="34" charset="0"/>
                <a:cs typeface="Arial" pitchFamily="34" charset="0"/>
              </a:rPr>
              <a:t>  Then one of the elders answered saying to me, “These who are clothed in the white robes, who are they, and where </a:t>
            </a:r>
            <a:r>
              <a:rPr lang="en-US" dirty="0" smtClean="0">
                <a:solidFill>
                  <a:srgbClr val="2304A8"/>
                </a:solidFill>
                <a:latin typeface="Arial" pitchFamily="34" charset="0"/>
                <a:cs typeface="Arial" pitchFamily="34" charset="0"/>
              </a:rPr>
              <a:t>have they come </a:t>
            </a:r>
            <a:r>
              <a:rPr lang="en-US" dirty="0" smtClean="0">
                <a:latin typeface="Arial" pitchFamily="34" charset="0"/>
                <a:cs typeface="Arial" pitchFamily="34" charset="0"/>
              </a:rPr>
              <a:t>from?” I said to him, “My lord, you know.” And he said to me, “These are </a:t>
            </a:r>
            <a:r>
              <a:rPr lang="en-US" dirty="0" smtClean="0">
                <a:solidFill>
                  <a:srgbClr val="FF0000"/>
                </a:solidFill>
                <a:latin typeface="Arial" pitchFamily="34" charset="0"/>
                <a:cs typeface="Arial" pitchFamily="34" charset="0"/>
              </a:rPr>
              <a:t>the ones who come</a:t>
            </a:r>
            <a:r>
              <a:rPr lang="en-US" dirty="0" smtClean="0">
                <a:latin typeface="Arial" pitchFamily="34" charset="0"/>
                <a:cs typeface="Arial" pitchFamily="34" charset="0"/>
              </a:rPr>
              <a:t> out of the great tribulation, and they </a:t>
            </a:r>
            <a:r>
              <a:rPr lang="en-US" dirty="0" smtClean="0">
                <a:solidFill>
                  <a:srgbClr val="2304A8"/>
                </a:solidFill>
                <a:latin typeface="Arial" pitchFamily="34" charset="0"/>
                <a:cs typeface="Arial" pitchFamily="34" charset="0"/>
              </a:rPr>
              <a:t>have washed </a:t>
            </a:r>
            <a:r>
              <a:rPr lang="en-US" dirty="0" smtClean="0">
                <a:latin typeface="Arial" pitchFamily="34" charset="0"/>
                <a:cs typeface="Arial" pitchFamily="34" charset="0"/>
              </a:rPr>
              <a:t>their robes and made them white in the blood of the Lamb.</a:t>
            </a:r>
          </a:p>
          <a:p>
            <a:pPr>
              <a:buNone/>
            </a:pPr>
            <a:r>
              <a:rPr lang="en-US" b="1" dirty="0" smtClean="0">
                <a:latin typeface="Arial" pitchFamily="34" charset="0"/>
                <a:cs typeface="Arial" pitchFamily="34" charset="0"/>
              </a:rPr>
              <a:t>Conversation</a:t>
            </a:r>
            <a:r>
              <a:rPr lang="en-US" dirty="0" smtClean="0">
                <a:latin typeface="Arial" pitchFamily="34" charset="0"/>
                <a:cs typeface="Arial" pitchFamily="34" charset="0"/>
              </a:rPr>
              <a:t> – Semitic style allows for information to be given in a form of conversation (Charles, Revelation, 1:213) (cf. John 1:26, 12:23)</a:t>
            </a:r>
          </a:p>
          <a:p>
            <a:pPr>
              <a:buNone/>
            </a:pPr>
            <a:r>
              <a:rPr lang="en-US" dirty="0" err="1" smtClean="0">
                <a:latin typeface="Symbol" pitchFamily="18" charset="2"/>
                <a:cs typeface="Arial" pitchFamily="34" charset="0"/>
              </a:rPr>
              <a:t>Ercomenoi</a:t>
            </a:r>
            <a:r>
              <a:rPr lang="en-US" dirty="0" smtClean="0">
                <a:latin typeface="Symbol" pitchFamily="18" charset="2"/>
                <a:cs typeface="Arial" pitchFamily="34" charset="0"/>
              </a:rPr>
              <a:t> </a:t>
            </a:r>
            <a:r>
              <a:rPr lang="en-US" dirty="0" smtClean="0">
                <a:latin typeface="Arial" pitchFamily="34" charset="0"/>
                <a:cs typeface="Arial" pitchFamily="34" charset="0"/>
              </a:rPr>
              <a:t>(present tense participle)</a:t>
            </a:r>
          </a:p>
          <a:p>
            <a:pPr>
              <a:buNone/>
            </a:pPr>
            <a:r>
              <a:rPr lang="en-US" dirty="0" smtClean="0">
                <a:latin typeface="Arial" pitchFamily="34" charset="0"/>
                <a:cs typeface="Arial" pitchFamily="34" charset="0"/>
              </a:rPr>
              <a:t>1. Aorist participles usually follow head verbs (</a:t>
            </a:r>
            <a:r>
              <a:rPr lang="en-US" dirty="0" smtClean="0">
                <a:solidFill>
                  <a:srgbClr val="2304A8"/>
                </a:solidFill>
                <a:latin typeface="Arial" pitchFamily="34" charset="0"/>
                <a:cs typeface="Arial" pitchFamily="34" charset="0"/>
              </a:rPr>
              <a:t>have come</a:t>
            </a:r>
            <a:r>
              <a:rPr lang="en-US" dirty="0" smtClean="0">
                <a:latin typeface="Arial" pitchFamily="34" charset="0"/>
                <a:cs typeface="Arial" pitchFamily="34" charset="0"/>
              </a:rPr>
              <a:t>)</a:t>
            </a:r>
          </a:p>
          <a:p>
            <a:pPr>
              <a:buNone/>
            </a:pPr>
            <a:r>
              <a:rPr lang="en-US" dirty="0" smtClean="0">
                <a:latin typeface="Symbol" pitchFamily="18" charset="2"/>
                <a:cs typeface="Arial" pitchFamily="34" charset="0"/>
              </a:rPr>
              <a:t>2. </a:t>
            </a:r>
            <a:r>
              <a:rPr lang="en-US" dirty="0" smtClean="0">
                <a:latin typeface="Arial" pitchFamily="34" charset="0"/>
                <a:cs typeface="Arial" pitchFamily="34" charset="0"/>
              </a:rPr>
              <a:t>“These are </a:t>
            </a:r>
            <a:r>
              <a:rPr lang="en-US" dirty="0" smtClean="0">
                <a:solidFill>
                  <a:srgbClr val="FF0000"/>
                </a:solidFill>
                <a:latin typeface="Arial" pitchFamily="34" charset="0"/>
                <a:cs typeface="Arial" pitchFamily="34" charset="0"/>
              </a:rPr>
              <a:t>the ones coming</a:t>
            </a:r>
            <a:r>
              <a:rPr lang="en-US" dirty="0" smtClean="0">
                <a:latin typeface="Arial" pitchFamily="34" charset="0"/>
                <a:cs typeface="Arial" pitchFamily="34" charset="0"/>
              </a:rPr>
              <a:t>…”</a:t>
            </a:r>
            <a:endParaRPr lang="en-US" dirty="0">
              <a:latin typeface="Symbol" pitchFamily="18" charset="2"/>
              <a:cs typeface="Arial" pitchFamily="34" charset="0"/>
            </a:endParaRPr>
          </a:p>
        </p:txBody>
      </p:sp>
      <p:sp>
        <p:nvSpPr>
          <p:cNvPr id="4" name="Oval 3"/>
          <p:cNvSpPr/>
          <p:nvPr/>
        </p:nvSpPr>
        <p:spPr>
          <a:xfrm>
            <a:off x="5562600" y="1143000"/>
            <a:ext cx="2743200" cy="38100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895600" y="2667000"/>
            <a:ext cx="3810000" cy="45720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1000"/>
                                        <p:tgtEl>
                                          <p:spTgt spid="4"/>
                                        </p:tgtEl>
                                      </p:cBhvr>
                                    </p:animEffect>
                                    <p:anim calcmode="lin" valueType="num">
                                      <p:cBhvr>
                                        <p:cTn id="43" dur="1000" fill="hold"/>
                                        <p:tgtEl>
                                          <p:spTgt spid="4"/>
                                        </p:tgtEl>
                                        <p:attrNameLst>
                                          <p:attrName>ppt_x</p:attrName>
                                        </p:attrNameLst>
                                      </p:cBhvr>
                                      <p:tavLst>
                                        <p:tav tm="0">
                                          <p:val>
                                            <p:strVal val="#ppt_x"/>
                                          </p:val>
                                        </p:tav>
                                        <p:tav tm="100000">
                                          <p:val>
                                            <p:strVal val="#ppt_x"/>
                                          </p:val>
                                        </p:tav>
                                      </p:tavLst>
                                    </p:anim>
                                    <p:anim calcmode="lin" valueType="num">
                                      <p:cBhvr>
                                        <p:cTn id="4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fade">
                                      <p:cBhvr>
                                        <p:cTn id="49" dur="1000"/>
                                        <p:tgtEl>
                                          <p:spTgt spid="5"/>
                                        </p:tgtEl>
                                      </p:cBhvr>
                                    </p:animEffect>
                                    <p:anim calcmode="lin" valueType="num">
                                      <p:cBhvr>
                                        <p:cTn id="50" dur="1000" fill="hold"/>
                                        <p:tgtEl>
                                          <p:spTgt spid="5"/>
                                        </p:tgtEl>
                                        <p:attrNameLst>
                                          <p:attrName>ppt_x</p:attrName>
                                        </p:attrNameLst>
                                      </p:cBhvr>
                                      <p:tavLst>
                                        <p:tav tm="0">
                                          <p:val>
                                            <p:strVal val="#ppt_x"/>
                                          </p:val>
                                        </p:tav>
                                        <p:tav tm="100000">
                                          <p:val>
                                            <p:strVal val="#ppt_x"/>
                                          </p:val>
                                        </p:tav>
                                      </p:tavLst>
                                    </p:anim>
                                    <p:anim calcmode="lin" valueType="num">
                                      <p:cBhvr>
                                        <p:cTn id="5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763000" cy="1143000"/>
          </a:xfrm>
        </p:spPr>
        <p:txBody>
          <a:bodyPr>
            <a:normAutofit/>
          </a:bodyPr>
          <a:lstStyle/>
          <a:p>
            <a:r>
              <a:rPr lang="en-US" sz="4000" dirty="0" smtClean="0">
                <a:solidFill>
                  <a:srgbClr val="2304A8"/>
                </a:solidFill>
                <a:latin typeface="Arial" pitchFamily="34" charset="0"/>
                <a:cs typeface="Arial" pitchFamily="34" charset="0"/>
              </a:rPr>
              <a:t>  The Major Sections of Revelation</a:t>
            </a:r>
            <a:endParaRPr lang="en-US" sz="4000" dirty="0">
              <a:solidFill>
                <a:srgbClr val="2304A8"/>
              </a:solidFill>
              <a:latin typeface="Arial" pitchFamily="34" charset="0"/>
              <a:cs typeface="Arial" pitchFamily="34" charset="0"/>
            </a:endParaRPr>
          </a:p>
        </p:txBody>
      </p:sp>
      <p:sp>
        <p:nvSpPr>
          <p:cNvPr id="3" name="Content Placeholder 2"/>
          <p:cNvSpPr>
            <a:spLocks noGrp="1"/>
          </p:cNvSpPr>
          <p:nvPr>
            <p:ph idx="1"/>
          </p:nvPr>
        </p:nvSpPr>
        <p:spPr>
          <a:xfrm>
            <a:off x="0" y="1371600"/>
            <a:ext cx="8991600" cy="5486400"/>
          </a:xfrm>
        </p:spPr>
        <p:txBody>
          <a:bodyPr/>
          <a:lstStyle/>
          <a:p>
            <a:pPr>
              <a:buNone/>
            </a:pPr>
            <a:r>
              <a:rPr lang="en-US" b="1" u="sng" dirty="0" smtClean="0">
                <a:latin typeface="Arial" pitchFamily="34" charset="0"/>
                <a:cs typeface="Arial" pitchFamily="34" charset="0"/>
              </a:rPr>
              <a:t>What Are The Major Divisions of the Apocalypse? </a:t>
            </a:r>
          </a:p>
          <a:p>
            <a:pPr>
              <a:buNone/>
            </a:pPr>
            <a:r>
              <a:rPr lang="en-US" dirty="0" smtClean="0">
                <a:latin typeface="Arial" pitchFamily="34" charset="0"/>
                <a:cs typeface="Arial" pitchFamily="34" charset="0"/>
              </a:rPr>
              <a:t> R.J. Loenertz: Organized around 7 major sections.</a:t>
            </a:r>
          </a:p>
          <a:p>
            <a:pPr>
              <a:buNone/>
            </a:pPr>
            <a:r>
              <a:rPr lang="en-US" dirty="0" smtClean="0">
                <a:latin typeface="Arial" pitchFamily="34" charset="0"/>
                <a:cs typeface="Arial" pitchFamily="34" charset="0"/>
              </a:rPr>
              <a:t>J.M. Ford: Composed of 6 series of 6.</a:t>
            </a:r>
          </a:p>
          <a:p>
            <a:pPr>
              <a:buNone/>
            </a:pPr>
            <a:r>
              <a:rPr lang="en-US" dirty="0" smtClean="0">
                <a:latin typeface="Arial" pitchFamily="34" charset="0"/>
                <a:cs typeface="Arial" pitchFamily="34" charset="0"/>
              </a:rPr>
              <a:t>K.A. Strand: Comprised of 8 basic visions.</a:t>
            </a:r>
          </a:p>
          <a:p>
            <a:pPr>
              <a:buNone/>
            </a:pPr>
            <a:r>
              <a:rPr lang="en-US" dirty="0" smtClean="0">
                <a:latin typeface="Arial" pitchFamily="34" charset="0"/>
                <a:cs typeface="Arial" pitchFamily="34" charset="0"/>
              </a:rPr>
              <a:t>J.P. Charlier: Composed of 5 septenary patterns.</a:t>
            </a:r>
          </a:p>
          <a:p>
            <a:pPr>
              <a:buNone/>
            </a:pPr>
            <a:endParaRPr lang="en-US" dirty="0" smtClean="0">
              <a:latin typeface="Arial" pitchFamily="34" charset="0"/>
              <a:cs typeface="Arial" pitchFamily="34" charset="0"/>
            </a:endParaRPr>
          </a:p>
          <a:p>
            <a:pPr>
              <a:buNone/>
            </a:pPr>
            <a:r>
              <a:rPr lang="en-US" b="1" u="sng" dirty="0" smtClean="0">
                <a:latin typeface="Arial" pitchFamily="34" charset="0"/>
                <a:cs typeface="Arial" pitchFamily="34" charset="0"/>
              </a:rPr>
              <a:t>Straight forward proposal: Revelation 1:19</a:t>
            </a:r>
          </a:p>
          <a:p>
            <a:pPr>
              <a:buNone/>
            </a:pPr>
            <a:r>
              <a:rPr lang="en-US" dirty="0" smtClean="0">
                <a:latin typeface="Arial" pitchFamily="34" charset="0"/>
                <a:cs typeface="Arial" pitchFamily="34" charset="0"/>
              </a:rPr>
              <a:t>1. Things that were                      1:9-20</a:t>
            </a:r>
          </a:p>
          <a:p>
            <a:pPr>
              <a:buNone/>
            </a:pPr>
            <a:r>
              <a:rPr lang="en-US" dirty="0" smtClean="0">
                <a:latin typeface="Arial" pitchFamily="34" charset="0"/>
                <a:cs typeface="Arial" pitchFamily="34" charset="0"/>
              </a:rPr>
              <a:t>2. Things that are                         2:1-3:22</a:t>
            </a:r>
          </a:p>
          <a:p>
            <a:pPr>
              <a:buNone/>
            </a:pPr>
            <a:r>
              <a:rPr lang="en-US" dirty="0" smtClean="0">
                <a:latin typeface="Arial" pitchFamily="34" charset="0"/>
                <a:cs typeface="Arial" pitchFamily="34" charset="0"/>
              </a:rPr>
              <a:t>3. Things that are to come           4:1-22:5      (</a:t>
            </a:r>
            <a:r>
              <a:rPr lang="en-US" dirty="0" smtClean="0">
                <a:solidFill>
                  <a:srgbClr val="FF0000"/>
                </a:solidFill>
                <a:latin typeface="Arial" pitchFamily="34" charset="0"/>
                <a:cs typeface="Arial" pitchFamily="34" charset="0"/>
              </a:rPr>
              <a:t>Futurist</a:t>
            </a:r>
            <a:r>
              <a:rPr lang="en-US" dirty="0" smtClean="0">
                <a:latin typeface="Arial" pitchFamily="34" charset="0"/>
                <a:cs typeface="Arial" pitchFamily="34" charset="0"/>
              </a:rPr>
              <a:t>)</a:t>
            </a:r>
            <a:endParaRPr lang="en-US"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a:ln>
            <a:solidFill>
              <a:srgbClr val="2304A8"/>
            </a:solidFill>
          </a:ln>
        </p:spPr>
        <p:txBody>
          <a:bodyPr>
            <a:normAutofit/>
          </a:bodyPr>
          <a:lstStyle/>
          <a:p>
            <a:r>
              <a:rPr lang="en-US" sz="4000" dirty="0" smtClean="0">
                <a:solidFill>
                  <a:srgbClr val="2304A8"/>
                </a:solidFill>
                <a:latin typeface="Arial" pitchFamily="34" charset="0"/>
                <a:cs typeface="Arial" pitchFamily="34" charset="0"/>
              </a:rPr>
              <a:t>  Tribulation Martyrs Resurrection</a:t>
            </a:r>
            <a:endParaRPr lang="en-US" sz="4000" dirty="0">
              <a:solidFill>
                <a:srgbClr val="2304A8"/>
              </a:solidFill>
              <a:latin typeface="Arial" pitchFamily="34" charset="0"/>
              <a:cs typeface="Arial" pitchFamily="34" charset="0"/>
            </a:endParaRPr>
          </a:p>
        </p:txBody>
      </p:sp>
      <p:sp>
        <p:nvSpPr>
          <p:cNvPr id="3" name="Content Placeholder 2"/>
          <p:cNvSpPr>
            <a:spLocks noGrp="1"/>
          </p:cNvSpPr>
          <p:nvPr>
            <p:ph idx="1"/>
          </p:nvPr>
        </p:nvSpPr>
        <p:spPr>
          <a:xfrm>
            <a:off x="152400" y="1371600"/>
            <a:ext cx="8763000" cy="5334000"/>
          </a:xfrm>
        </p:spPr>
        <p:txBody>
          <a:bodyPr>
            <a:normAutofit lnSpcReduction="10000"/>
          </a:bodyPr>
          <a:lstStyle/>
          <a:p>
            <a:pPr>
              <a:buNone/>
            </a:pPr>
            <a:r>
              <a:rPr lang="en-US" u="sng" dirty="0" smtClean="0">
                <a:latin typeface="Arial" pitchFamily="34" charset="0"/>
                <a:cs typeface="Arial" pitchFamily="34" charset="0"/>
              </a:rPr>
              <a:t>Rev 20:4-5</a:t>
            </a:r>
            <a:r>
              <a:rPr lang="en-US" dirty="0" smtClean="0">
                <a:latin typeface="Arial" pitchFamily="34" charset="0"/>
                <a:cs typeface="Arial" pitchFamily="34" charset="0"/>
              </a:rPr>
              <a:t>  Then I saw thrones, and </a:t>
            </a:r>
            <a:r>
              <a:rPr lang="en-US" dirty="0" smtClean="0">
                <a:solidFill>
                  <a:srgbClr val="2304A8"/>
                </a:solidFill>
                <a:latin typeface="Arial" pitchFamily="34" charset="0"/>
                <a:cs typeface="Arial" pitchFamily="34" charset="0"/>
              </a:rPr>
              <a:t>they who sat on them</a:t>
            </a:r>
            <a:r>
              <a:rPr lang="en-US" dirty="0" smtClean="0">
                <a:latin typeface="Arial" pitchFamily="34" charset="0"/>
                <a:cs typeface="Arial" pitchFamily="34" charset="0"/>
              </a:rPr>
              <a:t>, and judgment was given to them. And I saw the souls of those who had been beheaded because of their testimony of Jesus and because of the word of God, and </a:t>
            </a:r>
            <a:r>
              <a:rPr lang="en-US" dirty="0" smtClean="0">
                <a:solidFill>
                  <a:srgbClr val="FF0000"/>
                </a:solidFill>
                <a:latin typeface="Arial" pitchFamily="34" charset="0"/>
                <a:cs typeface="Arial" pitchFamily="34" charset="0"/>
              </a:rPr>
              <a:t>those who had not worshiped the beast </a:t>
            </a:r>
            <a:r>
              <a:rPr lang="en-US" dirty="0" smtClean="0">
                <a:latin typeface="Arial" pitchFamily="34" charset="0"/>
                <a:cs typeface="Arial" pitchFamily="34" charset="0"/>
              </a:rPr>
              <a:t>or his image, and had not received the mark on their forehead and on their hand, and they came to life and reigned with Christ for a thousand years. The rest of the dead did not come to life until the thousand years were completed.</a:t>
            </a:r>
          </a:p>
          <a:p>
            <a:pPr>
              <a:buNone/>
            </a:pPr>
            <a:r>
              <a:rPr lang="en-US" dirty="0" smtClean="0">
                <a:latin typeface="Arial" pitchFamily="34" charset="0"/>
                <a:cs typeface="Arial" pitchFamily="34" charset="0"/>
              </a:rPr>
              <a:t>1. John depicts where people are seated, before describing them (David </a:t>
            </a:r>
            <a:r>
              <a:rPr lang="en-US" dirty="0" err="1" smtClean="0">
                <a:latin typeface="Arial" pitchFamily="34" charset="0"/>
                <a:cs typeface="Arial" pitchFamily="34" charset="0"/>
              </a:rPr>
              <a:t>Aune</a:t>
            </a:r>
            <a:r>
              <a:rPr lang="en-US" dirty="0" smtClean="0">
                <a:latin typeface="Arial" pitchFamily="34" charset="0"/>
                <a:cs typeface="Arial" pitchFamily="34" charset="0"/>
              </a:rPr>
              <a:t>, Revelation, 1085). (cf. Rev 4:2, 4; 14:14; 20:11)</a:t>
            </a:r>
          </a:p>
          <a:p>
            <a:pPr>
              <a:buNone/>
            </a:pPr>
            <a:r>
              <a:rPr lang="en-US" dirty="0" smtClean="0">
                <a:latin typeface="Arial" pitchFamily="34" charset="0"/>
                <a:cs typeface="Arial" pitchFamily="34" charset="0"/>
              </a:rPr>
              <a:t>2. “Those who had not worshiped the beast” proves these are tribulation saints that are raised.</a:t>
            </a:r>
            <a:endParaRPr lang="en-US"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rmAutofit/>
          </a:bodyPr>
          <a:lstStyle/>
          <a:p>
            <a:r>
              <a:rPr lang="en-US" sz="4000" dirty="0" smtClean="0">
                <a:solidFill>
                  <a:srgbClr val="2304A8"/>
                </a:solidFill>
                <a:latin typeface="Arial" pitchFamily="34" charset="0"/>
                <a:cs typeface="Arial" pitchFamily="34" charset="0"/>
              </a:rPr>
              <a:t>  Tribulation Martyrs Resurrection</a:t>
            </a:r>
            <a:endParaRPr lang="en-US" sz="4000" dirty="0"/>
          </a:p>
        </p:txBody>
      </p:sp>
      <p:sp>
        <p:nvSpPr>
          <p:cNvPr id="3" name="Content Placeholder 2"/>
          <p:cNvSpPr>
            <a:spLocks noGrp="1"/>
          </p:cNvSpPr>
          <p:nvPr>
            <p:ph idx="1"/>
          </p:nvPr>
        </p:nvSpPr>
        <p:spPr>
          <a:xfrm>
            <a:off x="152400" y="1371600"/>
            <a:ext cx="8839200" cy="5334000"/>
          </a:xfrm>
        </p:spPr>
        <p:txBody>
          <a:bodyPr/>
          <a:lstStyle/>
          <a:p>
            <a:pPr>
              <a:buNone/>
            </a:pPr>
            <a:r>
              <a:rPr lang="en-US" u="sng" dirty="0" smtClean="0">
                <a:latin typeface="Arial" pitchFamily="34" charset="0"/>
                <a:cs typeface="Arial" pitchFamily="34" charset="0"/>
              </a:rPr>
              <a:t>Rev 6:9</a:t>
            </a:r>
            <a:r>
              <a:rPr lang="en-US" dirty="0" smtClean="0">
                <a:latin typeface="Arial" pitchFamily="34" charset="0"/>
                <a:cs typeface="Arial" pitchFamily="34" charset="0"/>
              </a:rPr>
              <a:t>  </a:t>
            </a:r>
            <a:r>
              <a:rPr lang="en-US" dirty="0" smtClean="0">
                <a:solidFill>
                  <a:srgbClr val="2304A8"/>
                </a:solidFill>
                <a:latin typeface="Arial" pitchFamily="34" charset="0"/>
                <a:cs typeface="Arial" pitchFamily="34" charset="0"/>
              </a:rPr>
              <a:t>I saw </a:t>
            </a:r>
            <a:r>
              <a:rPr lang="en-US" dirty="0" smtClean="0">
                <a:latin typeface="Arial" pitchFamily="34" charset="0"/>
                <a:cs typeface="Arial" pitchFamily="34" charset="0"/>
              </a:rPr>
              <a:t>underneath the altar </a:t>
            </a:r>
            <a:r>
              <a:rPr lang="en-US" dirty="0" smtClean="0">
                <a:solidFill>
                  <a:srgbClr val="FF0000"/>
                </a:solidFill>
                <a:latin typeface="Arial" pitchFamily="34" charset="0"/>
                <a:cs typeface="Arial" pitchFamily="34" charset="0"/>
              </a:rPr>
              <a:t>the souls </a:t>
            </a:r>
            <a:r>
              <a:rPr lang="en-US" dirty="0" smtClean="0">
                <a:latin typeface="Arial" pitchFamily="34" charset="0"/>
                <a:cs typeface="Arial" pitchFamily="34" charset="0"/>
              </a:rPr>
              <a:t>of those slain </a:t>
            </a:r>
            <a:r>
              <a:rPr lang="en-US" dirty="0" smtClean="0">
                <a:solidFill>
                  <a:srgbClr val="00B050"/>
                </a:solidFill>
                <a:latin typeface="Arial" pitchFamily="34" charset="0"/>
                <a:cs typeface="Arial" pitchFamily="34" charset="0"/>
              </a:rPr>
              <a:t>because of the word of God </a:t>
            </a:r>
            <a:r>
              <a:rPr lang="en-US" dirty="0" smtClean="0">
                <a:latin typeface="Arial" pitchFamily="34" charset="0"/>
                <a:cs typeface="Arial" pitchFamily="34" charset="0"/>
              </a:rPr>
              <a:t>and because of the </a:t>
            </a:r>
            <a:r>
              <a:rPr lang="en-US" dirty="0" smtClean="0">
                <a:solidFill>
                  <a:srgbClr val="C00000"/>
                </a:solidFill>
                <a:latin typeface="Arial" pitchFamily="34" charset="0"/>
                <a:cs typeface="Arial" pitchFamily="34" charset="0"/>
              </a:rPr>
              <a:t>witness </a:t>
            </a:r>
            <a:r>
              <a:rPr lang="en-US" dirty="0" smtClean="0">
                <a:latin typeface="Arial" pitchFamily="34" charset="0"/>
                <a:cs typeface="Arial" pitchFamily="34" charset="0"/>
              </a:rPr>
              <a:t>which they bore</a:t>
            </a:r>
          </a:p>
          <a:p>
            <a:pPr>
              <a:buNone/>
            </a:pPr>
            <a:r>
              <a:rPr lang="en-US" u="sng" dirty="0" smtClean="0">
                <a:latin typeface="Arial" pitchFamily="34" charset="0"/>
                <a:cs typeface="Arial" pitchFamily="34" charset="0"/>
              </a:rPr>
              <a:t>Rev 20:4</a:t>
            </a:r>
            <a:r>
              <a:rPr lang="en-US" dirty="0" smtClean="0">
                <a:latin typeface="Arial" pitchFamily="34" charset="0"/>
                <a:cs typeface="Arial" pitchFamily="34" charset="0"/>
              </a:rPr>
              <a:t>  And </a:t>
            </a:r>
            <a:r>
              <a:rPr lang="en-US" dirty="0" smtClean="0">
                <a:solidFill>
                  <a:srgbClr val="2304A8"/>
                </a:solidFill>
                <a:latin typeface="Arial" pitchFamily="34" charset="0"/>
                <a:cs typeface="Arial" pitchFamily="34" charset="0"/>
              </a:rPr>
              <a:t>I saw </a:t>
            </a:r>
            <a:r>
              <a:rPr lang="en-US" dirty="0" smtClean="0">
                <a:solidFill>
                  <a:srgbClr val="FF0000"/>
                </a:solidFill>
                <a:latin typeface="Arial" pitchFamily="34" charset="0"/>
                <a:cs typeface="Arial" pitchFamily="34" charset="0"/>
              </a:rPr>
              <a:t>the souls </a:t>
            </a:r>
            <a:r>
              <a:rPr lang="en-US" dirty="0" smtClean="0">
                <a:latin typeface="Arial" pitchFamily="34" charset="0"/>
                <a:cs typeface="Arial" pitchFamily="34" charset="0"/>
              </a:rPr>
              <a:t>of those beheaded because of their </a:t>
            </a:r>
            <a:r>
              <a:rPr lang="en-US" dirty="0" smtClean="0">
                <a:solidFill>
                  <a:srgbClr val="C00000"/>
                </a:solidFill>
                <a:latin typeface="Arial" pitchFamily="34" charset="0"/>
                <a:cs typeface="Arial" pitchFamily="34" charset="0"/>
              </a:rPr>
              <a:t>witness</a:t>
            </a:r>
            <a:r>
              <a:rPr lang="en-US" dirty="0" smtClean="0">
                <a:latin typeface="Arial" pitchFamily="34" charset="0"/>
                <a:cs typeface="Arial" pitchFamily="34" charset="0"/>
              </a:rPr>
              <a:t> to Jesus and </a:t>
            </a:r>
            <a:r>
              <a:rPr lang="en-US" dirty="0" smtClean="0">
                <a:solidFill>
                  <a:srgbClr val="00B050"/>
                </a:solidFill>
                <a:latin typeface="Arial" pitchFamily="34" charset="0"/>
                <a:cs typeface="Arial" pitchFamily="34" charset="0"/>
              </a:rPr>
              <a:t>because of the word of God</a:t>
            </a:r>
            <a:r>
              <a:rPr lang="en-US" dirty="0" smtClean="0">
                <a:latin typeface="Arial" pitchFamily="34" charset="0"/>
                <a:cs typeface="Arial" pitchFamily="34" charset="0"/>
              </a:rPr>
              <a:t>…</a:t>
            </a:r>
            <a:endParaRPr lang="en-US" dirty="0">
              <a:latin typeface="Arial" pitchFamily="34" charset="0"/>
              <a:cs typeface="Arial" pitchFamily="34" charset="0"/>
            </a:endParaRPr>
          </a:p>
        </p:txBody>
      </p:sp>
      <p:cxnSp>
        <p:nvCxnSpPr>
          <p:cNvPr id="5" name="Straight Connector 4"/>
          <p:cNvCxnSpPr/>
          <p:nvPr/>
        </p:nvCxnSpPr>
        <p:spPr>
          <a:xfrm>
            <a:off x="838200" y="6019800"/>
            <a:ext cx="74676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flipH="1" flipV="1">
            <a:off x="571500" y="5753100"/>
            <a:ext cx="533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flipH="1" flipV="1">
            <a:off x="8039100" y="5753100"/>
            <a:ext cx="533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4572000" y="5943600"/>
            <a:ext cx="1524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0" y="4267200"/>
            <a:ext cx="2667000" cy="523220"/>
          </a:xfrm>
          <a:prstGeom prst="rect">
            <a:avLst/>
          </a:prstGeom>
          <a:noFill/>
        </p:spPr>
        <p:txBody>
          <a:bodyPr wrap="square" rtlCol="0">
            <a:spAutoFit/>
          </a:bodyPr>
          <a:lstStyle/>
          <a:p>
            <a:r>
              <a:rPr lang="en-US" sz="2800" dirty="0" err="1" smtClean="0">
                <a:latin typeface="Arial" pitchFamily="34" charset="0"/>
                <a:cs typeface="Arial" pitchFamily="34" charset="0"/>
              </a:rPr>
              <a:t>Pretrib</a:t>
            </a:r>
            <a:r>
              <a:rPr lang="en-US" sz="2800" dirty="0" smtClean="0">
                <a:latin typeface="Arial" pitchFamily="34" charset="0"/>
                <a:cs typeface="Arial" pitchFamily="34" charset="0"/>
              </a:rPr>
              <a:t> rapture</a:t>
            </a:r>
            <a:endParaRPr lang="en-US" sz="2800" dirty="0">
              <a:latin typeface="Arial" pitchFamily="34" charset="0"/>
              <a:cs typeface="Arial" pitchFamily="34" charset="0"/>
            </a:endParaRPr>
          </a:p>
        </p:txBody>
      </p:sp>
      <p:cxnSp>
        <p:nvCxnSpPr>
          <p:cNvPr id="12" name="Straight Arrow Connector 11"/>
          <p:cNvCxnSpPr/>
          <p:nvPr/>
        </p:nvCxnSpPr>
        <p:spPr>
          <a:xfrm rot="5400000" flipH="1" flipV="1">
            <a:off x="419894" y="5218906"/>
            <a:ext cx="6858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029200" y="5410200"/>
            <a:ext cx="1295400" cy="523220"/>
          </a:xfrm>
          <a:prstGeom prst="rect">
            <a:avLst/>
          </a:prstGeom>
          <a:noFill/>
        </p:spPr>
        <p:txBody>
          <a:bodyPr wrap="square" rtlCol="0">
            <a:spAutoFit/>
          </a:bodyPr>
          <a:lstStyle/>
          <a:p>
            <a:r>
              <a:rPr lang="en-US" sz="2800" dirty="0" smtClean="0">
                <a:latin typeface="Arial" pitchFamily="34" charset="0"/>
                <a:cs typeface="Arial" pitchFamily="34" charset="0"/>
              </a:rPr>
              <a:t>6</a:t>
            </a:r>
            <a:r>
              <a:rPr lang="en-US" sz="2800" baseline="30000" dirty="0" smtClean="0">
                <a:latin typeface="Arial" pitchFamily="34" charset="0"/>
                <a:cs typeface="Arial" pitchFamily="34" charset="0"/>
              </a:rPr>
              <a:t>th </a:t>
            </a:r>
            <a:r>
              <a:rPr lang="en-US" sz="2800" dirty="0" smtClean="0">
                <a:latin typeface="Arial" pitchFamily="34" charset="0"/>
                <a:cs typeface="Arial" pitchFamily="34" charset="0"/>
              </a:rPr>
              <a:t> 7</a:t>
            </a:r>
            <a:r>
              <a:rPr lang="en-US" sz="2800" baseline="30000" dirty="0" smtClean="0">
                <a:latin typeface="Arial" pitchFamily="34" charset="0"/>
                <a:cs typeface="Arial" pitchFamily="34" charset="0"/>
              </a:rPr>
              <a:t>th</a:t>
            </a:r>
            <a:r>
              <a:rPr lang="en-US" sz="2800" dirty="0" smtClean="0">
                <a:latin typeface="Arial" pitchFamily="34" charset="0"/>
                <a:cs typeface="Arial" pitchFamily="34" charset="0"/>
              </a:rPr>
              <a:t>   </a:t>
            </a:r>
            <a:endParaRPr lang="en-US" sz="2800" dirty="0">
              <a:latin typeface="Arial" pitchFamily="34" charset="0"/>
              <a:cs typeface="Arial" pitchFamily="34" charset="0"/>
            </a:endParaRPr>
          </a:p>
        </p:txBody>
      </p:sp>
      <p:cxnSp>
        <p:nvCxnSpPr>
          <p:cNvPr id="19" name="Straight Arrow Connector 18"/>
          <p:cNvCxnSpPr/>
          <p:nvPr/>
        </p:nvCxnSpPr>
        <p:spPr>
          <a:xfrm rot="16200000" flipV="1">
            <a:off x="5091440" y="5500360"/>
            <a:ext cx="980420" cy="381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505200" y="4343400"/>
            <a:ext cx="2895600" cy="523220"/>
          </a:xfrm>
          <a:prstGeom prst="rect">
            <a:avLst/>
          </a:prstGeom>
          <a:noFill/>
        </p:spPr>
        <p:txBody>
          <a:bodyPr wrap="square" rtlCol="0">
            <a:spAutoFit/>
          </a:bodyPr>
          <a:lstStyle/>
          <a:p>
            <a:r>
              <a:rPr lang="en-US" sz="2800" dirty="0" smtClean="0">
                <a:latin typeface="Arial" pitchFamily="34" charset="0"/>
                <a:cs typeface="Arial" pitchFamily="34" charset="0"/>
              </a:rPr>
              <a:t>Prewrath rapture</a:t>
            </a:r>
            <a:endParaRPr lang="en-US" sz="2800" dirty="0">
              <a:latin typeface="Arial" pitchFamily="34" charset="0"/>
              <a:cs typeface="Arial" pitchFamily="34" charset="0"/>
            </a:endParaRPr>
          </a:p>
        </p:txBody>
      </p:sp>
      <p:sp>
        <p:nvSpPr>
          <p:cNvPr id="22" name="TextBox 21"/>
          <p:cNvSpPr txBox="1"/>
          <p:nvPr/>
        </p:nvSpPr>
        <p:spPr>
          <a:xfrm>
            <a:off x="4495800" y="5410200"/>
            <a:ext cx="685800" cy="523220"/>
          </a:xfrm>
          <a:prstGeom prst="rect">
            <a:avLst/>
          </a:prstGeom>
          <a:noFill/>
        </p:spPr>
        <p:txBody>
          <a:bodyPr wrap="square" rtlCol="0">
            <a:spAutoFit/>
          </a:bodyPr>
          <a:lstStyle/>
          <a:p>
            <a:r>
              <a:rPr lang="en-US" sz="2800" dirty="0" smtClean="0">
                <a:latin typeface="Arial" pitchFamily="34" charset="0"/>
                <a:cs typeface="Arial" pitchFamily="34" charset="0"/>
              </a:rPr>
              <a:t>5</a:t>
            </a:r>
            <a:r>
              <a:rPr lang="en-US" sz="2800" baseline="30000" dirty="0" smtClean="0">
                <a:latin typeface="Arial" pitchFamily="34" charset="0"/>
                <a:cs typeface="Arial" pitchFamily="34" charset="0"/>
              </a:rPr>
              <a:t>th</a:t>
            </a:r>
            <a:r>
              <a:rPr lang="en-US" sz="2800" dirty="0" smtClean="0">
                <a:latin typeface="Arial" pitchFamily="34" charset="0"/>
                <a:cs typeface="Arial" pitchFamily="34" charset="0"/>
              </a:rPr>
              <a:t> </a:t>
            </a:r>
            <a:endParaRPr lang="en-US" sz="2800" dirty="0">
              <a:latin typeface="Arial" pitchFamily="34" charset="0"/>
              <a:cs typeface="Arial" pitchFamily="34" charset="0"/>
            </a:endParaRPr>
          </a:p>
        </p:txBody>
      </p:sp>
      <p:sp>
        <p:nvSpPr>
          <p:cNvPr id="23" name="TextBox 22"/>
          <p:cNvSpPr txBox="1"/>
          <p:nvPr/>
        </p:nvSpPr>
        <p:spPr>
          <a:xfrm>
            <a:off x="6477000" y="4343400"/>
            <a:ext cx="2819400" cy="523220"/>
          </a:xfrm>
          <a:prstGeom prst="rect">
            <a:avLst/>
          </a:prstGeom>
          <a:noFill/>
        </p:spPr>
        <p:txBody>
          <a:bodyPr wrap="square" rtlCol="0">
            <a:spAutoFit/>
          </a:bodyPr>
          <a:lstStyle/>
          <a:p>
            <a:r>
              <a:rPr lang="en-US" sz="2800" dirty="0" err="1" smtClean="0">
                <a:latin typeface="Arial" pitchFamily="34" charset="0"/>
                <a:cs typeface="Arial" pitchFamily="34" charset="0"/>
              </a:rPr>
              <a:t>Posttrib</a:t>
            </a:r>
            <a:r>
              <a:rPr lang="en-US" sz="2800" dirty="0" smtClean="0">
                <a:latin typeface="Arial" pitchFamily="34" charset="0"/>
                <a:cs typeface="Arial" pitchFamily="34" charset="0"/>
              </a:rPr>
              <a:t> rapture</a:t>
            </a:r>
            <a:endParaRPr lang="en-US" sz="2800" dirty="0">
              <a:latin typeface="Arial" pitchFamily="34" charset="0"/>
              <a:cs typeface="Arial" pitchFamily="34" charset="0"/>
            </a:endParaRPr>
          </a:p>
        </p:txBody>
      </p:sp>
      <p:cxnSp>
        <p:nvCxnSpPr>
          <p:cNvPr id="24" name="Straight Arrow Connector 23"/>
          <p:cNvCxnSpPr/>
          <p:nvPr/>
        </p:nvCxnSpPr>
        <p:spPr>
          <a:xfrm rot="5400000" flipH="1" flipV="1">
            <a:off x="8039894" y="5295106"/>
            <a:ext cx="6858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mtClean="0">
                <a:solidFill>
                  <a:srgbClr val="2304A8"/>
                </a:solidFill>
                <a:latin typeface="Arial" pitchFamily="34" charset="0"/>
                <a:cs typeface="Arial" pitchFamily="34" charset="0"/>
              </a:rPr>
              <a:t>               </a:t>
            </a:r>
            <a:r>
              <a:rPr lang="en-US" sz="4000" smtClean="0">
                <a:solidFill>
                  <a:srgbClr val="2304A8"/>
                </a:solidFill>
                <a:latin typeface="Arial" pitchFamily="34" charset="0"/>
                <a:cs typeface="Arial" pitchFamily="34" charset="0"/>
              </a:rPr>
              <a:t>Summary</a:t>
            </a:r>
            <a:endParaRPr lang="en-US" sz="4000" dirty="0">
              <a:solidFill>
                <a:srgbClr val="2304A8"/>
              </a:solidFill>
              <a:latin typeface="Arial" pitchFamily="34" charset="0"/>
              <a:cs typeface="Arial" pitchFamily="34" charset="0"/>
            </a:endParaRPr>
          </a:p>
        </p:txBody>
      </p:sp>
      <p:sp>
        <p:nvSpPr>
          <p:cNvPr id="3" name="Content Placeholder 2"/>
          <p:cNvSpPr>
            <a:spLocks noGrp="1"/>
          </p:cNvSpPr>
          <p:nvPr>
            <p:ph idx="1"/>
          </p:nvPr>
        </p:nvSpPr>
        <p:spPr>
          <a:xfrm>
            <a:off x="0" y="1066800"/>
            <a:ext cx="8991600" cy="5791200"/>
          </a:xfrm>
        </p:spPr>
        <p:txBody>
          <a:bodyPr>
            <a:normAutofit fontScale="92500" lnSpcReduction="10000"/>
          </a:bodyPr>
          <a:lstStyle/>
          <a:p>
            <a:pPr>
              <a:buNone/>
            </a:pPr>
            <a:r>
              <a:rPr lang="en-US" sz="2800" dirty="0" smtClean="0">
                <a:latin typeface="Arial" pitchFamily="34" charset="0"/>
                <a:cs typeface="Arial" pitchFamily="34" charset="0"/>
              </a:rPr>
              <a:t>1. Revelation is primarily chronological in its seals, trumpets, and bowls.</a:t>
            </a:r>
          </a:p>
          <a:p>
            <a:pPr>
              <a:buNone/>
            </a:pPr>
            <a:r>
              <a:rPr lang="en-US" sz="2800" dirty="0" smtClean="0">
                <a:latin typeface="Arial" pitchFamily="34" charset="0"/>
                <a:cs typeface="Arial" pitchFamily="34" charset="0"/>
              </a:rPr>
              <a:t>2. Revelation maintains interludes and areas of recapitulation in between the judgments in order to supply additional information.</a:t>
            </a:r>
          </a:p>
          <a:p>
            <a:pPr>
              <a:buNone/>
            </a:pPr>
            <a:r>
              <a:rPr lang="en-US" sz="2800" dirty="0" smtClean="0">
                <a:latin typeface="Arial" pitchFamily="34" charset="0"/>
                <a:cs typeface="Arial" pitchFamily="34" charset="0"/>
              </a:rPr>
              <a:t>3. Evidence suggests that the bowl judgments extend to the new creation. This fits with the understanding that the BDOL extends through the Millennium.</a:t>
            </a:r>
          </a:p>
          <a:p>
            <a:pPr>
              <a:buNone/>
            </a:pPr>
            <a:r>
              <a:rPr lang="en-US" sz="2800" dirty="0" smtClean="0">
                <a:latin typeface="Arial" pitchFamily="34" charset="0"/>
                <a:cs typeface="Arial" pitchFamily="34" charset="0"/>
              </a:rPr>
              <a:t>4. The cry of the martyrs at the 5</a:t>
            </a:r>
            <a:r>
              <a:rPr lang="en-US" sz="2800" baseline="30000" dirty="0" smtClean="0">
                <a:latin typeface="Arial" pitchFamily="34" charset="0"/>
                <a:cs typeface="Arial" pitchFamily="34" charset="0"/>
              </a:rPr>
              <a:t>th</a:t>
            </a:r>
            <a:r>
              <a:rPr lang="en-US" sz="2800" dirty="0" smtClean="0">
                <a:latin typeface="Arial" pitchFamily="34" charset="0"/>
                <a:cs typeface="Arial" pitchFamily="34" charset="0"/>
              </a:rPr>
              <a:t> seal finds its ultimate answer in the judgment that comes in the 7 bowls (10:6).</a:t>
            </a:r>
          </a:p>
          <a:p>
            <a:pPr>
              <a:buNone/>
            </a:pPr>
            <a:r>
              <a:rPr lang="en-US" sz="2800" dirty="0" smtClean="0">
                <a:latin typeface="Arial" pitchFamily="34" charset="0"/>
                <a:cs typeface="Arial" pitchFamily="34" charset="0"/>
              </a:rPr>
              <a:t>5. Wrath begins at the beginning of the 70</a:t>
            </a:r>
            <a:r>
              <a:rPr lang="en-US" sz="2800" baseline="30000" dirty="0" smtClean="0">
                <a:latin typeface="Arial" pitchFamily="34" charset="0"/>
                <a:cs typeface="Arial" pitchFamily="34" charset="0"/>
              </a:rPr>
              <a:t>th</a:t>
            </a:r>
            <a:r>
              <a:rPr lang="en-US" sz="2800" dirty="0" smtClean="0">
                <a:latin typeface="Arial" pitchFamily="34" charset="0"/>
                <a:cs typeface="Arial" pitchFamily="34" charset="0"/>
              </a:rPr>
              <a:t> week, not at the 7</a:t>
            </a:r>
            <a:r>
              <a:rPr lang="en-US" sz="2800" baseline="30000" dirty="0" smtClean="0">
                <a:latin typeface="Arial" pitchFamily="34" charset="0"/>
                <a:cs typeface="Arial" pitchFamily="34" charset="0"/>
              </a:rPr>
              <a:t>th</a:t>
            </a:r>
            <a:r>
              <a:rPr lang="en-US" sz="2800" dirty="0" smtClean="0">
                <a:latin typeface="Arial" pitchFamily="34" charset="0"/>
                <a:cs typeface="Arial" pitchFamily="34" charset="0"/>
              </a:rPr>
              <a:t> seal.</a:t>
            </a:r>
          </a:p>
          <a:p>
            <a:pPr>
              <a:buNone/>
            </a:pPr>
            <a:r>
              <a:rPr lang="en-US" sz="2800" dirty="0" smtClean="0">
                <a:latin typeface="Arial" pitchFamily="34" charset="0"/>
                <a:cs typeface="Arial" pitchFamily="34" charset="0"/>
              </a:rPr>
              <a:t>6. The saints in Rev 7:14 are martyrs – not </a:t>
            </a:r>
            <a:r>
              <a:rPr lang="en-US" sz="2800" dirty="0" err="1" smtClean="0">
                <a:latin typeface="Arial" pitchFamily="34" charset="0"/>
                <a:cs typeface="Arial" pitchFamily="34" charset="0"/>
              </a:rPr>
              <a:t>raptured</a:t>
            </a:r>
            <a:r>
              <a:rPr lang="en-US" sz="2800" dirty="0" smtClean="0">
                <a:latin typeface="Arial" pitchFamily="34" charset="0"/>
                <a:cs typeface="Arial" pitchFamily="34" charset="0"/>
              </a:rPr>
              <a:t> saints.</a:t>
            </a:r>
          </a:p>
          <a:p>
            <a:pPr>
              <a:buNone/>
            </a:pPr>
            <a:r>
              <a:rPr lang="en-US" sz="2800" dirty="0" smtClean="0">
                <a:latin typeface="Arial" pitchFamily="34" charset="0"/>
                <a:cs typeface="Arial" pitchFamily="34" charset="0"/>
              </a:rPr>
              <a:t>7. The saints raised in Rev 20:4 are tribulation saints.</a:t>
            </a:r>
            <a:endParaRPr lang="en-US" sz="28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chemeClr val="tx1"/>
                </a:solidFill>
                <a:latin typeface="Arial" pitchFamily="34" charset="0"/>
                <a:cs typeface="Arial" pitchFamily="34" charset="0"/>
              </a:rPr>
              <a:t>     </a:t>
            </a:r>
            <a:r>
              <a:rPr lang="en-US" sz="4000" dirty="0" smtClean="0">
                <a:solidFill>
                  <a:srgbClr val="2304A8"/>
                </a:solidFill>
                <a:latin typeface="Arial" pitchFamily="34" charset="0"/>
                <a:cs typeface="Arial" pitchFamily="34" charset="0"/>
              </a:rPr>
              <a:t>Use The Author’s Scheme!</a:t>
            </a:r>
            <a:endParaRPr lang="en-US" sz="4000" dirty="0">
              <a:solidFill>
                <a:schemeClr val="tx1"/>
              </a:solidFill>
              <a:latin typeface="Arial" pitchFamily="34" charset="0"/>
              <a:cs typeface="Arial" pitchFamily="34" charset="0"/>
            </a:endParaRPr>
          </a:p>
        </p:txBody>
      </p:sp>
      <p:sp>
        <p:nvSpPr>
          <p:cNvPr id="3" name="Content Placeholder 2"/>
          <p:cNvSpPr>
            <a:spLocks noGrp="1"/>
          </p:cNvSpPr>
          <p:nvPr>
            <p:ph idx="1"/>
          </p:nvPr>
        </p:nvSpPr>
        <p:spPr>
          <a:xfrm>
            <a:off x="152400" y="1219200"/>
            <a:ext cx="8763000" cy="5410200"/>
          </a:xfrm>
        </p:spPr>
        <p:txBody>
          <a:bodyPr>
            <a:normAutofit/>
          </a:bodyPr>
          <a:lstStyle/>
          <a:p>
            <a:pPr>
              <a:buNone/>
            </a:pPr>
            <a:endParaRPr lang="en-US" sz="2800" dirty="0" smtClean="0">
              <a:latin typeface="Arial" pitchFamily="34" charset="0"/>
              <a:cs typeface="Arial" pitchFamily="34" charset="0"/>
            </a:endParaRPr>
          </a:p>
          <a:p>
            <a:pPr>
              <a:buNone/>
            </a:pPr>
            <a:r>
              <a:rPr lang="en-US" sz="2800" dirty="0" smtClean="0">
                <a:latin typeface="Arial" pitchFamily="34" charset="0"/>
                <a:cs typeface="Arial" pitchFamily="34" charset="0"/>
              </a:rPr>
              <a:t>“ Many commentators cannot resist numbering one or two other sequences of seven which John apparently overlooked. Before one proceeds to help John in this way, the critic ought to ask why John chose not to number them. Then the critic ought to try to come to terms with John’s own organization. We must read his work…” (David L. Barr, </a:t>
            </a:r>
            <a:r>
              <a:rPr lang="en-US" sz="2800" i="1" dirty="0" smtClean="0">
                <a:latin typeface="Arial" pitchFamily="34" charset="0"/>
                <a:cs typeface="Arial" pitchFamily="34" charset="0"/>
              </a:rPr>
              <a:t>The Apocalypse as a Symbolic Transformation of the World: A literary Analysis</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Int</a:t>
            </a:r>
            <a:r>
              <a:rPr lang="en-US" sz="2800" dirty="0" smtClean="0">
                <a:latin typeface="Arial" pitchFamily="34" charset="0"/>
                <a:cs typeface="Arial" pitchFamily="34" charset="0"/>
              </a:rPr>
              <a:t> 38 no,1 [January 1984]: 43).</a:t>
            </a:r>
            <a:endParaRPr lang="en-US" sz="28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05800" cy="1143000"/>
          </a:xfrm>
        </p:spPr>
        <p:txBody>
          <a:bodyPr>
            <a:normAutofit fontScale="90000"/>
          </a:bodyPr>
          <a:lstStyle/>
          <a:p>
            <a:r>
              <a:rPr lang="en-US" dirty="0" smtClean="0">
                <a:solidFill>
                  <a:srgbClr val="2304A8"/>
                </a:solidFill>
                <a:latin typeface="Arial" pitchFamily="34" charset="0"/>
                <a:cs typeface="Arial" pitchFamily="34" charset="0"/>
              </a:rPr>
              <a:t>Chronological or Recapitulation?</a:t>
            </a:r>
            <a:endParaRPr lang="en-US" dirty="0">
              <a:solidFill>
                <a:srgbClr val="2304A8"/>
              </a:solidFill>
              <a:latin typeface="Arial" pitchFamily="34" charset="0"/>
              <a:cs typeface="Arial" pitchFamily="34" charset="0"/>
            </a:endParaRPr>
          </a:p>
        </p:txBody>
      </p:sp>
      <p:sp>
        <p:nvSpPr>
          <p:cNvPr id="3" name="Content Placeholder 2"/>
          <p:cNvSpPr>
            <a:spLocks noGrp="1"/>
          </p:cNvSpPr>
          <p:nvPr>
            <p:ph idx="1"/>
          </p:nvPr>
        </p:nvSpPr>
        <p:spPr>
          <a:xfrm>
            <a:off x="0" y="1524000"/>
            <a:ext cx="8991600" cy="5181600"/>
          </a:xfrm>
        </p:spPr>
        <p:txBody>
          <a:bodyPr>
            <a:normAutofit/>
          </a:bodyPr>
          <a:lstStyle/>
          <a:p>
            <a:pPr>
              <a:buNone/>
            </a:pPr>
            <a:r>
              <a:rPr lang="en-US" sz="2800" b="1" dirty="0" smtClean="0">
                <a:latin typeface="Arial" pitchFamily="34" charset="0"/>
                <a:cs typeface="Arial" pitchFamily="34" charset="0"/>
              </a:rPr>
              <a:t>                                          7 Year Tribulation</a:t>
            </a:r>
          </a:p>
          <a:p>
            <a:pPr>
              <a:buNone/>
            </a:pPr>
            <a:r>
              <a:rPr lang="en-US" sz="2800" b="1" u="sng" dirty="0" smtClean="0">
                <a:latin typeface="Arial" pitchFamily="34" charset="0"/>
                <a:cs typeface="Arial" pitchFamily="34" charset="0"/>
              </a:rPr>
              <a:t>1. Chronological</a:t>
            </a:r>
            <a:r>
              <a:rPr lang="en-US" sz="2800" b="1" dirty="0" smtClean="0">
                <a:latin typeface="Arial" pitchFamily="34" charset="0"/>
                <a:cs typeface="Arial" pitchFamily="34" charset="0"/>
              </a:rPr>
              <a:t>:</a:t>
            </a:r>
          </a:p>
          <a:p>
            <a:pPr>
              <a:buNone/>
            </a:pPr>
            <a:r>
              <a:rPr lang="en-US" sz="2800" b="1" dirty="0" smtClean="0">
                <a:latin typeface="Arial" pitchFamily="34" charset="0"/>
                <a:cs typeface="Arial" pitchFamily="34" charset="0"/>
              </a:rPr>
              <a:t>                    </a:t>
            </a:r>
            <a:r>
              <a:rPr lang="en-US" sz="2800" dirty="0" smtClean="0">
                <a:latin typeface="Arial" pitchFamily="34" charset="0"/>
                <a:cs typeface="Arial" pitchFamily="34" charset="0"/>
              </a:rPr>
              <a:t>Seals 1-7        Trumpets 1-7        Bowls 1-7</a:t>
            </a:r>
          </a:p>
          <a:p>
            <a:pPr>
              <a:buNone/>
            </a:pPr>
            <a:endParaRPr lang="en-US" sz="2800" dirty="0" smtClean="0">
              <a:latin typeface="Arial" pitchFamily="34" charset="0"/>
              <a:cs typeface="Arial" pitchFamily="34" charset="0"/>
            </a:endParaRPr>
          </a:p>
          <a:p>
            <a:pPr>
              <a:buNone/>
            </a:pPr>
            <a:r>
              <a:rPr lang="en-US" sz="2800" b="1" u="sng" dirty="0" smtClean="0">
                <a:latin typeface="Arial" pitchFamily="34" charset="0"/>
                <a:cs typeface="Arial" pitchFamily="34" charset="0"/>
              </a:rPr>
              <a:t>2. Recapitulation:</a:t>
            </a:r>
            <a:endParaRPr lang="en-US" sz="2800" dirty="0" smtClean="0">
              <a:latin typeface="Arial" pitchFamily="34" charset="0"/>
              <a:cs typeface="Arial" pitchFamily="34" charset="0"/>
            </a:endParaRPr>
          </a:p>
          <a:p>
            <a:pPr>
              <a:buNone/>
            </a:pPr>
            <a:r>
              <a:rPr lang="en-US" sz="2800" dirty="0" smtClean="0">
                <a:latin typeface="Arial" pitchFamily="34" charset="0"/>
                <a:cs typeface="Arial" pitchFamily="34" charset="0"/>
              </a:rPr>
              <a:t>                                                   Seals</a:t>
            </a:r>
          </a:p>
          <a:p>
            <a:pPr>
              <a:buNone/>
            </a:pPr>
            <a:r>
              <a:rPr lang="en-US" sz="2800" dirty="0" smtClean="0">
                <a:latin typeface="Arial" pitchFamily="34" charset="0"/>
                <a:cs typeface="Arial" pitchFamily="34" charset="0"/>
              </a:rPr>
              <a:t>                                                Trumpets</a:t>
            </a:r>
          </a:p>
          <a:p>
            <a:pPr>
              <a:buNone/>
            </a:pPr>
            <a:r>
              <a:rPr lang="en-US" sz="2800" dirty="0" smtClean="0">
                <a:latin typeface="Arial" pitchFamily="34" charset="0"/>
                <a:cs typeface="Arial" pitchFamily="34" charset="0"/>
              </a:rPr>
              <a:t>                                                  Bowls</a:t>
            </a:r>
          </a:p>
          <a:p>
            <a:pPr>
              <a:buNone/>
            </a:pPr>
            <a:endParaRPr lang="en-US" sz="2800" dirty="0" smtClean="0">
              <a:latin typeface="Arial" pitchFamily="34" charset="0"/>
              <a:cs typeface="Arial" pitchFamily="34" charset="0"/>
            </a:endParaRPr>
          </a:p>
          <a:p>
            <a:pPr>
              <a:buNone/>
            </a:pPr>
            <a:r>
              <a:rPr lang="en-US" sz="2800" dirty="0" smtClean="0">
                <a:latin typeface="Arial" pitchFamily="34" charset="0"/>
                <a:cs typeface="Arial" pitchFamily="34" charset="0"/>
              </a:rPr>
              <a:t> </a:t>
            </a:r>
            <a:endParaRPr lang="en-US" sz="2800" b="1" dirty="0">
              <a:latin typeface="Arial" pitchFamily="34" charset="0"/>
              <a:cs typeface="Arial" pitchFamily="34" charset="0"/>
            </a:endParaRPr>
          </a:p>
        </p:txBody>
      </p:sp>
      <p:cxnSp>
        <p:nvCxnSpPr>
          <p:cNvPr id="5" name="Straight Arrow Connector 4"/>
          <p:cNvCxnSpPr/>
          <p:nvPr/>
        </p:nvCxnSpPr>
        <p:spPr>
          <a:xfrm rot="10800000">
            <a:off x="2057400" y="1828800"/>
            <a:ext cx="22098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7391400" y="1828800"/>
            <a:ext cx="16002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3581400" y="281940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6629400" y="2819400"/>
            <a:ext cx="5334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2133600" y="4343400"/>
            <a:ext cx="25146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6400800" y="4343400"/>
            <a:ext cx="25146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133600" y="4876800"/>
            <a:ext cx="25146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6400800" y="4876800"/>
            <a:ext cx="25146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2133600" y="5410200"/>
            <a:ext cx="25146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6400800" y="5410200"/>
            <a:ext cx="25146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10600" cy="1143000"/>
          </a:xfrm>
        </p:spPr>
        <p:txBody>
          <a:bodyPr>
            <a:normAutofit/>
          </a:bodyPr>
          <a:lstStyle/>
          <a:p>
            <a:r>
              <a:rPr lang="en-US" sz="4000" dirty="0" smtClean="0">
                <a:solidFill>
                  <a:srgbClr val="2304A8"/>
                </a:solidFill>
                <a:latin typeface="Arial" pitchFamily="34" charset="0"/>
                <a:cs typeface="Arial" pitchFamily="34" charset="0"/>
              </a:rPr>
              <a:t>   The Structure Built On Daniel 2</a:t>
            </a:r>
            <a:endParaRPr lang="en-US" sz="4000" dirty="0">
              <a:solidFill>
                <a:srgbClr val="2304A8"/>
              </a:solidFill>
              <a:latin typeface="Arial" pitchFamily="34" charset="0"/>
              <a:cs typeface="Arial" pitchFamily="34" charset="0"/>
            </a:endParaRPr>
          </a:p>
        </p:txBody>
      </p:sp>
      <p:sp>
        <p:nvSpPr>
          <p:cNvPr id="3" name="Content Placeholder 2"/>
          <p:cNvSpPr>
            <a:spLocks noGrp="1"/>
          </p:cNvSpPr>
          <p:nvPr>
            <p:ph idx="1"/>
          </p:nvPr>
        </p:nvSpPr>
        <p:spPr>
          <a:xfrm>
            <a:off x="152400" y="1143000"/>
            <a:ext cx="8839200" cy="5562600"/>
          </a:xfrm>
        </p:spPr>
        <p:txBody>
          <a:bodyPr>
            <a:normAutofit lnSpcReduction="10000"/>
          </a:bodyPr>
          <a:lstStyle/>
          <a:p>
            <a:pPr>
              <a:buNone/>
            </a:pPr>
            <a:r>
              <a:rPr lang="en-US" sz="2800" u="sng" dirty="0" smtClean="0">
                <a:latin typeface="Arial" pitchFamily="34" charset="0"/>
                <a:cs typeface="Arial" pitchFamily="34" charset="0"/>
              </a:rPr>
              <a:t>Daniel 2:28</a:t>
            </a:r>
            <a:r>
              <a:rPr lang="en-US" sz="2800" dirty="0" smtClean="0">
                <a:latin typeface="Arial" pitchFamily="34" charset="0"/>
                <a:cs typeface="Arial" pitchFamily="34" charset="0"/>
              </a:rPr>
              <a:t> But, there is a God in heaven who reveals mysteries, and He has made known to King Nebuchadnezzar </a:t>
            </a:r>
            <a:r>
              <a:rPr lang="en-US" sz="2800" dirty="0" smtClean="0">
                <a:solidFill>
                  <a:srgbClr val="FF0000"/>
                </a:solidFill>
                <a:latin typeface="Arial" pitchFamily="34" charset="0"/>
                <a:cs typeface="Arial" pitchFamily="34" charset="0"/>
              </a:rPr>
              <a:t>what must take place </a:t>
            </a:r>
            <a:r>
              <a:rPr lang="en-US" sz="2800" dirty="0" smtClean="0">
                <a:latin typeface="Arial" pitchFamily="34" charset="0"/>
                <a:cs typeface="Arial" pitchFamily="34" charset="0"/>
              </a:rPr>
              <a:t>in the last days…                     (</a:t>
            </a:r>
            <a:r>
              <a:rPr lang="en-US" sz="2800" dirty="0" smtClean="0">
                <a:latin typeface="Symbol" pitchFamily="18" charset="2"/>
                <a:cs typeface="Arial" pitchFamily="34" charset="0"/>
              </a:rPr>
              <a:t>a dei genesqai</a:t>
            </a:r>
            <a:r>
              <a:rPr lang="en-US" sz="2800" dirty="0" smtClean="0">
                <a:latin typeface="Arial" pitchFamily="34" charset="0"/>
                <a:cs typeface="Arial" pitchFamily="34" charset="0"/>
              </a:rPr>
              <a:t>)</a:t>
            </a:r>
          </a:p>
          <a:p>
            <a:pPr>
              <a:buNone/>
            </a:pPr>
            <a:r>
              <a:rPr lang="en-US" sz="2800" dirty="0" smtClean="0">
                <a:latin typeface="Arial" pitchFamily="34" charset="0"/>
                <a:cs typeface="Arial" pitchFamily="34" charset="0"/>
              </a:rPr>
              <a:t>                       </a:t>
            </a:r>
            <a:r>
              <a:rPr lang="en-US" sz="2800" b="1" u="sng" dirty="0" smtClean="0">
                <a:latin typeface="Arial" pitchFamily="34" charset="0"/>
                <a:cs typeface="Arial" pitchFamily="34" charset="0"/>
              </a:rPr>
              <a:t>Seams In Revelation</a:t>
            </a:r>
            <a:endParaRPr lang="en-US" sz="2800" u="sng" dirty="0" smtClean="0">
              <a:latin typeface="Arial" pitchFamily="34" charset="0"/>
              <a:cs typeface="Arial" pitchFamily="34" charset="0"/>
            </a:endParaRPr>
          </a:p>
          <a:p>
            <a:pPr>
              <a:buNone/>
            </a:pPr>
            <a:r>
              <a:rPr lang="en-US" sz="2800" u="sng" dirty="0" smtClean="0">
                <a:latin typeface="Arial" pitchFamily="34" charset="0"/>
                <a:cs typeface="Arial" pitchFamily="34" charset="0"/>
              </a:rPr>
              <a:t>Rev 1:1</a:t>
            </a:r>
            <a:r>
              <a:rPr lang="en-US" sz="2800" dirty="0" smtClean="0">
                <a:latin typeface="Arial" pitchFamily="34" charset="0"/>
                <a:cs typeface="Arial" pitchFamily="34" charset="0"/>
              </a:rPr>
              <a:t> The Revelation of Jesus Christ, which God gave Him to show to His bondservants </a:t>
            </a:r>
            <a:r>
              <a:rPr lang="en-US" sz="2800" dirty="0" smtClean="0">
                <a:solidFill>
                  <a:srgbClr val="FF0000"/>
                </a:solidFill>
                <a:latin typeface="Arial" pitchFamily="34" charset="0"/>
                <a:cs typeface="Arial" pitchFamily="34" charset="0"/>
              </a:rPr>
              <a:t>the things which must soon take place</a:t>
            </a:r>
            <a:r>
              <a:rPr lang="en-US" sz="2800" dirty="0" smtClean="0">
                <a:latin typeface="Arial" pitchFamily="34" charset="0"/>
                <a:cs typeface="Arial" pitchFamily="34" charset="0"/>
              </a:rPr>
              <a:t>…</a:t>
            </a:r>
          </a:p>
          <a:p>
            <a:pPr>
              <a:buNone/>
            </a:pPr>
            <a:r>
              <a:rPr lang="en-US" sz="2800" u="sng" dirty="0" smtClean="0">
                <a:latin typeface="Arial" pitchFamily="34" charset="0"/>
                <a:cs typeface="Arial" pitchFamily="34" charset="0"/>
              </a:rPr>
              <a:t>Rev 4:1</a:t>
            </a:r>
            <a:r>
              <a:rPr lang="en-US" sz="2800" dirty="0" smtClean="0">
                <a:latin typeface="Arial" pitchFamily="34" charset="0"/>
                <a:cs typeface="Arial" pitchFamily="34" charset="0"/>
              </a:rPr>
              <a:t> …come up here, and I will show you </a:t>
            </a:r>
            <a:r>
              <a:rPr lang="en-US" sz="2800" dirty="0" smtClean="0">
                <a:solidFill>
                  <a:srgbClr val="FF0000"/>
                </a:solidFill>
                <a:latin typeface="Arial" pitchFamily="34" charset="0"/>
                <a:cs typeface="Arial" pitchFamily="34" charset="0"/>
              </a:rPr>
              <a:t>what must take place</a:t>
            </a:r>
            <a:r>
              <a:rPr lang="en-US" sz="2800" dirty="0" smtClean="0">
                <a:latin typeface="Arial" pitchFamily="34" charset="0"/>
                <a:cs typeface="Arial" pitchFamily="34" charset="0"/>
              </a:rPr>
              <a:t> after these things…</a:t>
            </a:r>
          </a:p>
          <a:p>
            <a:pPr>
              <a:buNone/>
            </a:pPr>
            <a:r>
              <a:rPr lang="en-US" sz="2800" u="sng" dirty="0" smtClean="0">
                <a:latin typeface="Arial" pitchFamily="34" charset="0"/>
                <a:cs typeface="Arial" pitchFamily="34" charset="0"/>
              </a:rPr>
              <a:t>Rev 22:6</a:t>
            </a:r>
            <a:r>
              <a:rPr lang="en-US" sz="2800" dirty="0" smtClean="0">
                <a:latin typeface="Arial" pitchFamily="34" charset="0"/>
                <a:cs typeface="Arial" pitchFamily="34" charset="0"/>
              </a:rPr>
              <a:t> … and the Lord, the God of the spirits of the prophets, sent His angel to show to His bond-servants </a:t>
            </a:r>
            <a:r>
              <a:rPr lang="en-US" sz="2800" dirty="0" smtClean="0">
                <a:solidFill>
                  <a:srgbClr val="FF0000"/>
                </a:solidFill>
                <a:latin typeface="Arial" pitchFamily="34" charset="0"/>
                <a:cs typeface="Arial" pitchFamily="34" charset="0"/>
              </a:rPr>
              <a:t>the things which must soon take place</a:t>
            </a:r>
            <a:r>
              <a:rPr lang="en-US" sz="2800" dirty="0" smtClean="0">
                <a:latin typeface="Arial" pitchFamily="34" charset="0"/>
                <a:cs typeface="Arial"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743712"/>
          </a:xfrm>
        </p:spPr>
        <p:txBody>
          <a:bodyPr>
            <a:normAutofit fontScale="90000"/>
          </a:bodyPr>
          <a:lstStyle/>
          <a:p>
            <a:r>
              <a:rPr lang="en-US" dirty="0" smtClean="0">
                <a:solidFill>
                  <a:srgbClr val="2304A8"/>
                </a:solidFill>
                <a:latin typeface="Arial" pitchFamily="34" charset="0"/>
                <a:cs typeface="Arial" pitchFamily="34" charset="0"/>
              </a:rPr>
              <a:t>    Storm Theophany Structure</a:t>
            </a:r>
            <a:endParaRPr lang="en-US" dirty="0">
              <a:solidFill>
                <a:srgbClr val="2304A8"/>
              </a:solidFill>
              <a:latin typeface="Arial" pitchFamily="34" charset="0"/>
              <a:cs typeface="Arial" pitchFamily="34" charset="0"/>
            </a:endParaRPr>
          </a:p>
        </p:txBody>
      </p:sp>
      <p:sp>
        <p:nvSpPr>
          <p:cNvPr id="3" name="Content Placeholder 2"/>
          <p:cNvSpPr>
            <a:spLocks noGrp="1"/>
          </p:cNvSpPr>
          <p:nvPr>
            <p:ph idx="1"/>
          </p:nvPr>
        </p:nvSpPr>
        <p:spPr>
          <a:xfrm>
            <a:off x="152400" y="1371600"/>
            <a:ext cx="8839200" cy="5334000"/>
          </a:xfrm>
        </p:spPr>
        <p:txBody>
          <a:bodyPr>
            <a:normAutofit lnSpcReduction="10000"/>
          </a:bodyPr>
          <a:lstStyle/>
          <a:p>
            <a:pPr>
              <a:buNone/>
            </a:pPr>
            <a:r>
              <a:rPr lang="en-US" sz="2800" u="sng" dirty="0" smtClean="0">
                <a:latin typeface="Arial" pitchFamily="34" charset="0"/>
                <a:cs typeface="Arial" pitchFamily="34" charset="0"/>
              </a:rPr>
              <a:t>Rev 4:5</a:t>
            </a:r>
            <a:r>
              <a:rPr lang="en-US" sz="2800" dirty="0" smtClean="0">
                <a:latin typeface="Arial" pitchFamily="34" charset="0"/>
                <a:cs typeface="Arial" pitchFamily="34" charset="0"/>
              </a:rPr>
              <a:t> Out from the throne come </a:t>
            </a:r>
            <a:r>
              <a:rPr lang="en-US" sz="2800" dirty="0" smtClean="0">
                <a:solidFill>
                  <a:srgbClr val="FF0000"/>
                </a:solidFill>
                <a:latin typeface="Arial" pitchFamily="34" charset="0"/>
                <a:cs typeface="Arial" pitchFamily="34" charset="0"/>
              </a:rPr>
              <a:t>flashes of lightning and sounds and peals of thunder</a:t>
            </a:r>
            <a:r>
              <a:rPr lang="en-US" sz="2800" dirty="0" smtClean="0">
                <a:latin typeface="Arial" pitchFamily="34" charset="0"/>
                <a:cs typeface="Arial" pitchFamily="34" charset="0"/>
              </a:rPr>
              <a:t>…</a:t>
            </a:r>
          </a:p>
          <a:p>
            <a:pPr>
              <a:buNone/>
            </a:pPr>
            <a:r>
              <a:rPr lang="en-US" sz="2800" b="1" dirty="0" smtClean="0">
                <a:latin typeface="Arial" pitchFamily="34" charset="0"/>
                <a:cs typeface="Arial" pitchFamily="34" charset="0"/>
              </a:rPr>
              <a:t>7</a:t>
            </a:r>
            <a:r>
              <a:rPr lang="en-US" sz="2800" b="1" baseline="30000" dirty="0" smtClean="0">
                <a:latin typeface="Arial" pitchFamily="34" charset="0"/>
                <a:cs typeface="Arial" pitchFamily="34" charset="0"/>
              </a:rPr>
              <a:t>th</a:t>
            </a:r>
            <a:r>
              <a:rPr lang="en-US" sz="2800" b="1" dirty="0" smtClean="0">
                <a:latin typeface="Arial" pitchFamily="34" charset="0"/>
                <a:cs typeface="Arial" pitchFamily="34" charset="0"/>
              </a:rPr>
              <a:t> Seal </a:t>
            </a:r>
            <a:r>
              <a:rPr lang="en-US" sz="2800" u="sng" dirty="0" smtClean="0">
                <a:latin typeface="Arial" pitchFamily="34" charset="0"/>
                <a:cs typeface="Arial" pitchFamily="34" charset="0"/>
              </a:rPr>
              <a:t>Rev 8:5</a:t>
            </a:r>
            <a:r>
              <a:rPr lang="en-US" sz="2800" dirty="0" smtClean="0">
                <a:latin typeface="Arial" pitchFamily="34" charset="0"/>
                <a:cs typeface="Arial" pitchFamily="34" charset="0"/>
              </a:rPr>
              <a:t> Then the angel took the censer…and there followed </a:t>
            </a:r>
            <a:r>
              <a:rPr lang="en-US" sz="2800" dirty="0" smtClean="0">
                <a:solidFill>
                  <a:srgbClr val="FF0000"/>
                </a:solidFill>
                <a:latin typeface="Arial" pitchFamily="34" charset="0"/>
                <a:cs typeface="Arial" pitchFamily="34" charset="0"/>
              </a:rPr>
              <a:t>peals of thunder and sounds and flashes of lightning</a:t>
            </a:r>
            <a:r>
              <a:rPr lang="en-US" sz="2800" dirty="0" smtClean="0">
                <a:latin typeface="Arial" pitchFamily="34" charset="0"/>
                <a:cs typeface="Arial" pitchFamily="34" charset="0"/>
              </a:rPr>
              <a:t> and an earthquake.</a:t>
            </a:r>
          </a:p>
          <a:p>
            <a:pPr>
              <a:buNone/>
            </a:pPr>
            <a:r>
              <a:rPr lang="en-US" sz="2800" b="1" dirty="0" smtClean="0">
                <a:latin typeface="Arial" pitchFamily="34" charset="0"/>
                <a:cs typeface="Arial" pitchFamily="34" charset="0"/>
              </a:rPr>
              <a:t>7</a:t>
            </a:r>
            <a:r>
              <a:rPr lang="en-US" sz="2800" b="1" baseline="30000" dirty="0" smtClean="0">
                <a:latin typeface="Arial" pitchFamily="34" charset="0"/>
                <a:cs typeface="Arial" pitchFamily="34" charset="0"/>
              </a:rPr>
              <a:t>th</a:t>
            </a:r>
            <a:r>
              <a:rPr lang="en-US" sz="2800" b="1" dirty="0" smtClean="0">
                <a:latin typeface="Arial" pitchFamily="34" charset="0"/>
                <a:cs typeface="Arial" pitchFamily="34" charset="0"/>
              </a:rPr>
              <a:t> Trumpet </a:t>
            </a:r>
            <a:r>
              <a:rPr lang="en-US" sz="2800" u="sng" dirty="0" smtClean="0">
                <a:latin typeface="Arial" pitchFamily="34" charset="0"/>
                <a:cs typeface="Arial" pitchFamily="34" charset="0"/>
              </a:rPr>
              <a:t>Rev 11:19</a:t>
            </a:r>
            <a:r>
              <a:rPr lang="en-US" sz="2800" dirty="0" smtClean="0">
                <a:latin typeface="Arial" pitchFamily="34" charset="0"/>
                <a:cs typeface="Arial" pitchFamily="34" charset="0"/>
              </a:rPr>
              <a:t>…and there were </a:t>
            </a:r>
            <a:r>
              <a:rPr lang="en-US" sz="2800" dirty="0" smtClean="0">
                <a:solidFill>
                  <a:srgbClr val="FF0000"/>
                </a:solidFill>
                <a:latin typeface="Arial" pitchFamily="34" charset="0"/>
                <a:cs typeface="Arial" pitchFamily="34" charset="0"/>
              </a:rPr>
              <a:t>flashes of lightning and sounds and peals of thunder</a:t>
            </a:r>
            <a:r>
              <a:rPr lang="en-US" sz="2800" dirty="0" smtClean="0">
                <a:latin typeface="Arial" pitchFamily="34" charset="0"/>
                <a:cs typeface="Arial" pitchFamily="34" charset="0"/>
              </a:rPr>
              <a:t> and an earthquake and a great hailstorm.</a:t>
            </a:r>
          </a:p>
          <a:p>
            <a:pPr>
              <a:buNone/>
            </a:pPr>
            <a:r>
              <a:rPr lang="en-US" sz="2800" b="1" dirty="0" smtClean="0">
                <a:latin typeface="Arial" pitchFamily="34" charset="0"/>
                <a:cs typeface="Arial" pitchFamily="34" charset="0"/>
              </a:rPr>
              <a:t>7</a:t>
            </a:r>
            <a:r>
              <a:rPr lang="en-US" sz="2800" b="1" baseline="30000" dirty="0" smtClean="0">
                <a:latin typeface="Arial" pitchFamily="34" charset="0"/>
                <a:cs typeface="Arial" pitchFamily="34" charset="0"/>
              </a:rPr>
              <a:t>th</a:t>
            </a:r>
            <a:r>
              <a:rPr lang="en-US" sz="2800" b="1" dirty="0" smtClean="0">
                <a:latin typeface="Arial" pitchFamily="34" charset="0"/>
                <a:cs typeface="Arial" pitchFamily="34" charset="0"/>
              </a:rPr>
              <a:t> Bowl </a:t>
            </a:r>
            <a:r>
              <a:rPr lang="en-US" sz="2800" u="sng" dirty="0" smtClean="0">
                <a:latin typeface="Arial" pitchFamily="34" charset="0"/>
                <a:cs typeface="Arial" pitchFamily="34" charset="0"/>
              </a:rPr>
              <a:t>Rev 16:18</a:t>
            </a:r>
            <a:r>
              <a:rPr lang="en-US" sz="2800" dirty="0" smtClean="0">
                <a:latin typeface="Arial" pitchFamily="34" charset="0"/>
                <a:cs typeface="Arial" pitchFamily="34" charset="0"/>
              </a:rPr>
              <a:t> And there were </a:t>
            </a:r>
            <a:r>
              <a:rPr lang="en-US" sz="2800" dirty="0" smtClean="0">
                <a:solidFill>
                  <a:srgbClr val="FF0000"/>
                </a:solidFill>
                <a:latin typeface="Arial" pitchFamily="34" charset="0"/>
                <a:cs typeface="Arial" pitchFamily="34" charset="0"/>
              </a:rPr>
              <a:t>flashes of lightning and sounds and peals of thunder</a:t>
            </a:r>
            <a:r>
              <a:rPr lang="en-US" sz="2800" dirty="0" smtClean="0">
                <a:latin typeface="Arial" pitchFamily="34" charset="0"/>
                <a:cs typeface="Arial" pitchFamily="34" charset="0"/>
              </a:rPr>
              <a:t>; and there was a great earthquake, such as there had not been since man came upon the earth…</a:t>
            </a:r>
            <a:endParaRPr lang="en-US" sz="2800" b="1" dirty="0">
              <a:latin typeface="Arial" pitchFamily="34" charset="0"/>
              <a:cs typeface="Arial" pitchFamily="34" charset="0"/>
            </a:endParaRPr>
          </a:p>
        </p:txBody>
      </p:sp>
      <p:sp>
        <p:nvSpPr>
          <p:cNvPr id="4" name="Oval 3"/>
          <p:cNvSpPr/>
          <p:nvPr/>
        </p:nvSpPr>
        <p:spPr>
          <a:xfrm>
            <a:off x="1524000" y="1295400"/>
            <a:ext cx="3276600" cy="5334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anim calcmode="lin" valueType="num">
                                      <p:cBhvr>
                                        <p:cTn id="36" dur="1000" fill="hold"/>
                                        <p:tgtEl>
                                          <p:spTgt spid="4"/>
                                        </p:tgtEl>
                                        <p:attrNameLst>
                                          <p:attrName>ppt_x</p:attrName>
                                        </p:attrNameLst>
                                      </p:cBhvr>
                                      <p:tavLst>
                                        <p:tav tm="0">
                                          <p:val>
                                            <p:strVal val="#ppt_x"/>
                                          </p:val>
                                        </p:tav>
                                        <p:tav tm="100000">
                                          <p:val>
                                            <p:strVal val="#ppt_x"/>
                                          </p:val>
                                        </p:tav>
                                      </p:tavLst>
                                    </p:anim>
                                    <p:anim calcmode="lin" valueType="num">
                                      <p:cBhvr>
                                        <p:cTn id="3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en-US" dirty="0" smtClean="0">
                <a:solidFill>
                  <a:srgbClr val="2304A8"/>
                </a:solidFill>
                <a:latin typeface="Arial" pitchFamily="34" charset="0"/>
                <a:cs typeface="Arial" pitchFamily="34" charset="0"/>
              </a:rPr>
              <a:t>      </a:t>
            </a:r>
            <a:r>
              <a:rPr lang="en-US" sz="4000" dirty="0" smtClean="0">
                <a:solidFill>
                  <a:srgbClr val="2304A8"/>
                </a:solidFill>
                <a:latin typeface="Arial" pitchFamily="34" charset="0"/>
                <a:cs typeface="Arial" pitchFamily="34" charset="0"/>
              </a:rPr>
              <a:t>Progression of Rev 6-22</a:t>
            </a:r>
            <a:endParaRPr lang="en-US" sz="4000" dirty="0">
              <a:solidFill>
                <a:srgbClr val="2304A8"/>
              </a:solidFill>
              <a:latin typeface="Arial" pitchFamily="34" charset="0"/>
              <a:cs typeface="Arial" pitchFamily="34" charset="0"/>
            </a:endParaRPr>
          </a:p>
        </p:txBody>
      </p:sp>
      <p:sp>
        <p:nvSpPr>
          <p:cNvPr id="3" name="Content Placeholder 2"/>
          <p:cNvSpPr>
            <a:spLocks noGrp="1"/>
          </p:cNvSpPr>
          <p:nvPr>
            <p:ph idx="1"/>
          </p:nvPr>
        </p:nvSpPr>
        <p:spPr>
          <a:xfrm>
            <a:off x="0" y="1143000"/>
            <a:ext cx="9144000" cy="5715000"/>
          </a:xfrm>
        </p:spPr>
        <p:txBody>
          <a:bodyPr>
            <a:normAutofit lnSpcReduction="10000"/>
          </a:bodyPr>
          <a:lstStyle/>
          <a:p>
            <a:pPr>
              <a:buNone/>
            </a:pPr>
            <a:r>
              <a:rPr lang="en-US" sz="2800" b="1" dirty="0" smtClean="0">
                <a:latin typeface="Arial" pitchFamily="34" charset="0"/>
                <a:cs typeface="Arial" pitchFamily="34" charset="0"/>
              </a:rPr>
              <a:t>Seals 1-6</a:t>
            </a:r>
            <a:r>
              <a:rPr lang="en-US" sz="2800" dirty="0" smtClean="0">
                <a:latin typeface="Arial" pitchFamily="34" charset="0"/>
                <a:cs typeface="Arial" pitchFamily="34" charset="0"/>
              </a:rPr>
              <a:t> </a:t>
            </a:r>
            <a:r>
              <a:rPr lang="en-US" sz="2800" u="sng" dirty="0" smtClean="0">
                <a:latin typeface="Arial" pitchFamily="34" charset="0"/>
                <a:cs typeface="Arial" pitchFamily="34" charset="0"/>
              </a:rPr>
              <a:t>Revelation 6</a:t>
            </a:r>
            <a:r>
              <a:rPr lang="en-US" sz="2800" dirty="0" smtClean="0">
                <a:latin typeface="Arial" pitchFamily="34" charset="0"/>
                <a:cs typeface="Arial" pitchFamily="34" charset="0"/>
              </a:rPr>
              <a:t> “The beginning of birth pangs”</a:t>
            </a:r>
          </a:p>
          <a:p>
            <a:pPr>
              <a:buNone/>
            </a:pPr>
            <a:r>
              <a:rPr lang="en-US" sz="2800" dirty="0" smtClean="0">
                <a:solidFill>
                  <a:srgbClr val="FF0000"/>
                </a:solidFill>
                <a:latin typeface="Arial" pitchFamily="34" charset="0"/>
                <a:cs typeface="Arial" pitchFamily="34" charset="0"/>
              </a:rPr>
              <a:t>Interlude</a:t>
            </a:r>
            <a:r>
              <a:rPr lang="en-US" sz="2800" dirty="0" smtClean="0">
                <a:latin typeface="Arial" pitchFamily="34" charset="0"/>
                <a:cs typeface="Arial" pitchFamily="34" charset="0"/>
              </a:rPr>
              <a:t> </a:t>
            </a:r>
            <a:r>
              <a:rPr lang="en-US" sz="2800" u="sng" dirty="0" smtClean="0">
                <a:latin typeface="Arial" pitchFamily="34" charset="0"/>
                <a:cs typeface="Arial" pitchFamily="34" charset="0"/>
              </a:rPr>
              <a:t>Revelation 7</a:t>
            </a:r>
            <a:r>
              <a:rPr lang="en-US" sz="2800" dirty="0" smtClean="0">
                <a:latin typeface="Arial" pitchFamily="34" charset="0"/>
                <a:cs typeface="Arial" pitchFamily="34" charset="0"/>
              </a:rPr>
              <a:t>  “The 144,000 and the martyrs”</a:t>
            </a:r>
          </a:p>
          <a:p>
            <a:pPr>
              <a:buNone/>
            </a:pPr>
            <a:endParaRPr lang="en-US" sz="2800" u="sng" dirty="0" smtClean="0">
              <a:latin typeface="Arial" pitchFamily="34" charset="0"/>
              <a:cs typeface="Arial" pitchFamily="34" charset="0"/>
            </a:endParaRPr>
          </a:p>
          <a:p>
            <a:pPr>
              <a:buNone/>
            </a:pPr>
            <a:r>
              <a:rPr lang="en-US" sz="2800" u="sng" dirty="0" smtClean="0">
                <a:latin typeface="Arial" pitchFamily="34" charset="0"/>
                <a:cs typeface="Arial" pitchFamily="34" charset="0"/>
              </a:rPr>
              <a:t>Rev 6:17</a:t>
            </a:r>
            <a:r>
              <a:rPr lang="en-US" sz="2800" dirty="0" smtClean="0">
                <a:latin typeface="Arial" pitchFamily="34" charset="0"/>
                <a:cs typeface="Arial" pitchFamily="34" charset="0"/>
              </a:rPr>
              <a:t> “for the great day of their wrath has come, and who is able to stand?”</a:t>
            </a:r>
          </a:p>
          <a:p>
            <a:pPr>
              <a:buNone/>
            </a:pPr>
            <a:r>
              <a:rPr lang="en-US" sz="2800" b="1" dirty="0" smtClean="0">
                <a:solidFill>
                  <a:srgbClr val="2304A8"/>
                </a:solidFill>
                <a:latin typeface="Arial" pitchFamily="34" charset="0"/>
                <a:cs typeface="Arial" pitchFamily="34" charset="0"/>
              </a:rPr>
              <a:t>7</a:t>
            </a:r>
            <a:r>
              <a:rPr lang="en-US" sz="2800" b="1" baseline="30000" dirty="0" smtClean="0">
                <a:solidFill>
                  <a:srgbClr val="2304A8"/>
                </a:solidFill>
                <a:latin typeface="Arial" pitchFamily="34" charset="0"/>
                <a:cs typeface="Arial" pitchFamily="34" charset="0"/>
              </a:rPr>
              <a:t>th</a:t>
            </a:r>
            <a:r>
              <a:rPr lang="en-US" sz="2800" b="1" dirty="0" smtClean="0">
                <a:solidFill>
                  <a:srgbClr val="2304A8"/>
                </a:solidFill>
                <a:latin typeface="Arial" pitchFamily="34" charset="0"/>
                <a:cs typeface="Arial" pitchFamily="34" charset="0"/>
              </a:rPr>
              <a:t> Seal (Trumpets)</a:t>
            </a:r>
            <a:r>
              <a:rPr lang="en-US" sz="2800" dirty="0" smtClean="0">
                <a:latin typeface="Arial" pitchFamily="34" charset="0"/>
                <a:cs typeface="Arial" pitchFamily="34" charset="0"/>
              </a:rPr>
              <a:t> </a:t>
            </a:r>
            <a:r>
              <a:rPr lang="en-US" sz="2800" u="sng" dirty="0" smtClean="0">
                <a:latin typeface="Arial" pitchFamily="34" charset="0"/>
                <a:cs typeface="Arial" pitchFamily="34" charset="0"/>
              </a:rPr>
              <a:t>Revelation 8:1-6</a:t>
            </a:r>
            <a:r>
              <a:rPr lang="en-US" sz="2800" dirty="0" smtClean="0">
                <a:latin typeface="Arial" pitchFamily="34" charset="0"/>
                <a:cs typeface="Arial" pitchFamily="34" charset="0"/>
              </a:rPr>
              <a:t> “</a:t>
            </a:r>
            <a:r>
              <a:rPr lang="en-US" sz="2800" dirty="0" smtClean="0">
                <a:solidFill>
                  <a:srgbClr val="2304A8"/>
                </a:solidFill>
                <a:latin typeface="Arial" pitchFamily="34" charset="0"/>
                <a:cs typeface="Arial" pitchFamily="34" charset="0"/>
              </a:rPr>
              <a:t>Throne Room</a:t>
            </a:r>
            <a:r>
              <a:rPr lang="en-US" sz="2800" dirty="0" smtClean="0">
                <a:latin typeface="Arial" pitchFamily="34" charset="0"/>
                <a:cs typeface="Arial" pitchFamily="34" charset="0"/>
              </a:rPr>
              <a:t>”</a:t>
            </a:r>
          </a:p>
          <a:p>
            <a:pPr>
              <a:buNone/>
            </a:pPr>
            <a:endParaRPr lang="en-US" sz="2800" b="1" dirty="0" smtClean="0">
              <a:latin typeface="Arial" pitchFamily="34" charset="0"/>
              <a:cs typeface="Arial" pitchFamily="34" charset="0"/>
            </a:endParaRPr>
          </a:p>
          <a:p>
            <a:pPr>
              <a:buNone/>
            </a:pPr>
            <a:r>
              <a:rPr lang="en-US" sz="2800" b="1" dirty="0" smtClean="0">
                <a:latin typeface="Arial" pitchFamily="34" charset="0"/>
                <a:cs typeface="Arial" pitchFamily="34" charset="0"/>
              </a:rPr>
              <a:t>Trumpets 1-6</a:t>
            </a:r>
            <a:r>
              <a:rPr lang="en-US" sz="2800" dirty="0" smtClean="0">
                <a:latin typeface="Arial" pitchFamily="34" charset="0"/>
                <a:cs typeface="Arial" pitchFamily="34" charset="0"/>
              </a:rPr>
              <a:t> </a:t>
            </a:r>
            <a:r>
              <a:rPr lang="en-US" sz="2800" u="sng" dirty="0" smtClean="0">
                <a:latin typeface="Arial" pitchFamily="34" charset="0"/>
                <a:cs typeface="Arial" pitchFamily="34" charset="0"/>
              </a:rPr>
              <a:t>Revelation 8:7-9</a:t>
            </a:r>
            <a:r>
              <a:rPr lang="en-US" sz="2800" dirty="0" smtClean="0">
                <a:latin typeface="Arial" pitchFamily="34" charset="0"/>
                <a:cs typeface="Arial" pitchFamily="34" charset="0"/>
              </a:rPr>
              <a:t> “Cosmic Upheaval” </a:t>
            </a:r>
          </a:p>
          <a:p>
            <a:pPr>
              <a:buNone/>
            </a:pPr>
            <a:r>
              <a:rPr lang="en-US" sz="2800" dirty="0" smtClean="0">
                <a:solidFill>
                  <a:srgbClr val="FF0000"/>
                </a:solidFill>
                <a:latin typeface="Arial" pitchFamily="34" charset="0"/>
                <a:cs typeface="Arial" pitchFamily="34" charset="0"/>
              </a:rPr>
              <a:t>Interlude</a:t>
            </a:r>
            <a:r>
              <a:rPr lang="en-US" sz="2800" dirty="0" smtClean="0">
                <a:latin typeface="Arial" pitchFamily="34" charset="0"/>
                <a:cs typeface="Arial" pitchFamily="34" charset="0"/>
              </a:rPr>
              <a:t> </a:t>
            </a:r>
            <a:r>
              <a:rPr lang="en-US" sz="2800" u="sng" dirty="0" smtClean="0">
                <a:latin typeface="Arial" pitchFamily="34" charset="0"/>
                <a:cs typeface="Arial" pitchFamily="34" charset="0"/>
              </a:rPr>
              <a:t>Revelation 10-11:14</a:t>
            </a:r>
            <a:r>
              <a:rPr lang="en-US" sz="2800" dirty="0" smtClean="0">
                <a:latin typeface="Arial" pitchFamily="34" charset="0"/>
                <a:cs typeface="Arial" pitchFamily="34" charset="0"/>
              </a:rPr>
              <a:t> “Little Book/2 Witnesses”</a:t>
            </a:r>
            <a:endParaRPr lang="en-US" sz="2800" u="sng" dirty="0" smtClean="0">
              <a:latin typeface="Arial" pitchFamily="34" charset="0"/>
              <a:cs typeface="Arial" pitchFamily="34" charset="0"/>
            </a:endParaRPr>
          </a:p>
          <a:p>
            <a:pPr>
              <a:buNone/>
            </a:pPr>
            <a:endParaRPr lang="en-US" sz="2800" b="1" dirty="0" smtClean="0">
              <a:solidFill>
                <a:srgbClr val="2304A8"/>
              </a:solidFill>
              <a:latin typeface="Arial" pitchFamily="34" charset="0"/>
              <a:cs typeface="Arial" pitchFamily="34" charset="0"/>
            </a:endParaRPr>
          </a:p>
          <a:p>
            <a:pPr>
              <a:buNone/>
            </a:pPr>
            <a:r>
              <a:rPr lang="en-US" sz="2800" b="1" dirty="0" smtClean="0">
                <a:solidFill>
                  <a:srgbClr val="2304A8"/>
                </a:solidFill>
                <a:latin typeface="Arial" pitchFamily="34" charset="0"/>
                <a:cs typeface="Arial" pitchFamily="34" charset="0"/>
              </a:rPr>
              <a:t>7</a:t>
            </a:r>
            <a:r>
              <a:rPr lang="en-US" sz="2800" b="1" baseline="30000" dirty="0" smtClean="0">
                <a:solidFill>
                  <a:srgbClr val="2304A8"/>
                </a:solidFill>
                <a:latin typeface="Arial" pitchFamily="34" charset="0"/>
                <a:cs typeface="Arial" pitchFamily="34" charset="0"/>
              </a:rPr>
              <a:t>th</a:t>
            </a:r>
            <a:r>
              <a:rPr lang="en-US" sz="2800" b="1" dirty="0" smtClean="0">
                <a:solidFill>
                  <a:srgbClr val="2304A8"/>
                </a:solidFill>
                <a:latin typeface="Arial" pitchFamily="34" charset="0"/>
                <a:cs typeface="Arial" pitchFamily="34" charset="0"/>
              </a:rPr>
              <a:t> Trumpet (Bowls)</a:t>
            </a:r>
            <a:r>
              <a:rPr lang="en-US" sz="2800" dirty="0" smtClean="0">
                <a:solidFill>
                  <a:srgbClr val="2304A8"/>
                </a:solidFill>
                <a:latin typeface="Arial" pitchFamily="34" charset="0"/>
                <a:cs typeface="Arial" pitchFamily="34" charset="0"/>
              </a:rPr>
              <a:t> </a:t>
            </a:r>
            <a:r>
              <a:rPr lang="en-US" sz="2800" u="sng" dirty="0" smtClean="0">
                <a:latin typeface="Arial" pitchFamily="34" charset="0"/>
                <a:cs typeface="Arial" pitchFamily="34" charset="0"/>
              </a:rPr>
              <a:t>Revelation 11:15-19</a:t>
            </a:r>
            <a:r>
              <a:rPr lang="en-US" sz="2800" dirty="0" smtClean="0">
                <a:latin typeface="Arial" pitchFamily="34" charset="0"/>
                <a:cs typeface="Arial" pitchFamily="34" charset="0"/>
              </a:rPr>
              <a:t> “</a:t>
            </a:r>
            <a:r>
              <a:rPr lang="en-US" sz="2800" dirty="0" smtClean="0">
                <a:solidFill>
                  <a:srgbClr val="2304A8"/>
                </a:solidFill>
                <a:latin typeface="Arial" pitchFamily="34" charset="0"/>
                <a:cs typeface="Arial" pitchFamily="34" charset="0"/>
              </a:rPr>
              <a:t>Throne Room</a:t>
            </a:r>
            <a:r>
              <a:rPr lang="en-US" sz="2800" dirty="0" smtClean="0">
                <a:latin typeface="Arial" pitchFamily="34" charset="0"/>
                <a:cs typeface="Arial" pitchFamily="34" charset="0"/>
              </a:rPr>
              <a:t>” </a:t>
            </a:r>
            <a:endParaRPr lang="en-US" sz="2800" b="1" dirty="0" smtClean="0">
              <a:solidFill>
                <a:srgbClr val="2304A8"/>
              </a:solidFill>
              <a:latin typeface="Arial" pitchFamily="34" charset="0"/>
              <a:cs typeface="Arial" pitchFamily="34" charset="0"/>
            </a:endParaRPr>
          </a:p>
          <a:p>
            <a:pPr>
              <a:buNone/>
            </a:pPr>
            <a:endParaRPr lang="en-US" sz="2800" b="1" u="sng" dirty="0" smtClean="0">
              <a:latin typeface="Arial" pitchFamily="34" charset="0"/>
              <a:cs typeface="Arial" pitchFamily="34" charset="0"/>
            </a:endParaRPr>
          </a:p>
          <a:p>
            <a:pPr>
              <a:buNone/>
            </a:pPr>
            <a:endParaRPr lang="en-US" sz="2800" u="sng" dirty="0">
              <a:latin typeface="Arial" pitchFamily="34" charset="0"/>
              <a:cs typeface="Arial" pitchFamily="34" charset="0"/>
            </a:endParaRPr>
          </a:p>
        </p:txBody>
      </p:sp>
      <p:sp>
        <p:nvSpPr>
          <p:cNvPr id="4" name="Oval 3"/>
          <p:cNvSpPr/>
          <p:nvPr/>
        </p:nvSpPr>
        <p:spPr>
          <a:xfrm>
            <a:off x="0" y="2895600"/>
            <a:ext cx="4191000" cy="53340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flipV="1">
            <a:off x="3962400" y="2133600"/>
            <a:ext cx="1219200" cy="990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4495800" y="2133600"/>
            <a:ext cx="2895600" cy="609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animEffect transition="in" filter="fade">
                                      <p:cBhvr>
                                        <p:cTn id="49" dur="1000"/>
                                        <p:tgtEl>
                                          <p:spTgt spid="3">
                                            <p:txEl>
                                              <p:pRg st="4" end="4"/>
                                            </p:txEl>
                                          </p:spTgt>
                                        </p:tgtEl>
                                      </p:cBhvr>
                                    </p:animEffect>
                                    <p:anim calcmode="lin" valueType="num">
                                      <p:cBhvr>
                                        <p:cTn id="5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000" dirty="0" smtClean="0">
                <a:solidFill>
                  <a:srgbClr val="2304A8"/>
                </a:solidFill>
                <a:latin typeface="Arial" pitchFamily="34" charset="0"/>
                <a:cs typeface="Arial" pitchFamily="34" charset="0"/>
              </a:rPr>
              <a:t>       Progression of Rev 6-22</a:t>
            </a:r>
            <a:endParaRPr lang="en-US" sz="4000" dirty="0"/>
          </a:p>
        </p:txBody>
      </p:sp>
      <p:sp>
        <p:nvSpPr>
          <p:cNvPr id="3" name="Content Placeholder 2"/>
          <p:cNvSpPr>
            <a:spLocks noGrp="1"/>
          </p:cNvSpPr>
          <p:nvPr>
            <p:ph idx="1"/>
          </p:nvPr>
        </p:nvSpPr>
        <p:spPr>
          <a:xfrm>
            <a:off x="152400" y="1066800"/>
            <a:ext cx="8839200" cy="5791200"/>
          </a:xfrm>
        </p:spPr>
        <p:txBody>
          <a:bodyPr>
            <a:normAutofit/>
          </a:bodyPr>
          <a:lstStyle/>
          <a:p>
            <a:pPr>
              <a:buNone/>
            </a:pPr>
            <a:r>
              <a:rPr lang="en-US" sz="2800" dirty="0" smtClean="0">
                <a:solidFill>
                  <a:srgbClr val="FF0000"/>
                </a:solidFill>
                <a:latin typeface="Arial" pitchFamily="34" charset="0"/>
                <a:cs typeface="Arial" pitchFamily="34" charset="0"/>
              </a:rPr>
              <a:t>Interlude</a:t>
            </a:r>
            <a:r>
              <a:rPr lang="en-US" sz="2800" dirty="0" smtClean="0">
                <a:latin typeface="Arial" pitchFamily="34" charset="0"/>
                <a:cs typeface="Arial" pitchFamily="34" charset="0"/>
              </a:rPr>
              <a:t> </a:t>
            </a:r>
            <a:r>
              <a:rPr lang="en-US" sz="2800" u="sng" dirty="0" smtClean="0">
                <a:latin typeface="Arial" pitchFamily="34" charset="0"/>
                <a:cs typeface="Arial" pitchFamily="34" charset="0"/>
              </a:rPr>
              <a:t>Revelation 12-14</a:t>
            </a:r>
            <a:r>
              <a:rPr lang="en-US" sz="2800" dirty="0" smtClean="0">
                <a:latin typeface="Arial" pitchFamily="34" charset="0"/>
                <a:cs typeface="Arial" pitchFamily="34" charset="0"/>
              </a:rPr>
              <a:t> “Israel, 2 Beasts, 144,000”</a:t>
            </a:r>
            <a:endParaRPr lang="en-US" sz="2800" u="sng" dirty="0" smtClean="0">
              <a:latin typeface="Arial" pitchFamily="34" charset="0"/>
              <a:cs typeface="Arial" pitchFamily="34" charset="0"/>
            </a:endParaRPr>
          </a:p>
          <a:p>
            <a:pPr>
              <a:buNone/>
            </a:pPr>
            <a:endParaRPr lang="en-US" sz="2800" u="sng" dirty="0" smtClean="0">
              <a:latin typeface="Arial" pitchFamily="34" charset="0"/>
              <a:cs typeface="Arial" pitchFamily="34" charset="0"/>
            </a:endParaRPr>
          </a:p>
          <a:p>
            <a:pPr>
              <a:buNone/>
            </a:pPr>
            <a:r>
              <a:rPr lang="en-US" sz="2800" b="1" dirty="0" smtClean="0">
                <a:latin typeface="Arial" pitchFamily="34" charset="0"/>
                <a:cs typeface="Arial" pitchFamily="34" charset="0"/>
              </a:rPr>
              <a:t>Bowls 1-6 </a:t>
            </a:r>
            <a:r>
              <a:rPr lang="en-US" sz="2800" u="sng" dirty="0" smtClean="0">
                <a:latin typeface="Arial" pitchFamily="34" charset="0"/>
                <a:cs typeface="Arial" pitchFamily="34" charset="0"/>
              </a:rPr>
              <a:t>Revelation 15-16:16</a:t>
            </a:r>
            <a:r>
              <a:rPr lang="en-US" sz="2800" dirty="0" smtClean="0">
                <a:latin typeface="Arial" pitchFamily="34" charset="0"/>
                <a:cs typeface="Arial" pitchFamily="34" charset="0"/>
              </a:rPr>
              <a:t> “Exodus/Armageddon”</a:t>
            </a:r>
            <a:endParaRPr lang="en-US" sz="2800" u="sng" dirty="0" smtClean="0">
              <a:latin typeface="Arial" pitchFamily="34" charset="0"/>
              <a:cs typeface="Arial" pitchFamily="34" charset="0"/>
            </a:endParaRPr>
          </a:p>
          <a:p>
            <a:pPr>
              <a:buNone/>
            </a:pPr>
            <a:r>
              <a:rPr lang="en-US" sz="2800" b="1" dirty="0" smtClean="0">
                <a:solidFill>
                  <a:srgbClr val="2304A8"/>
                </a:solidFill>
                <a:latin typeface="Arial" pitchFamily="34" charset="0"/>
                <a:cs typeface="Arial" pitchFamily="34" charset="0"/>
              </a:rPr>
              <a:t>7</a:t>
            </a:r>
            <a:r>
              <a:rPr lang="en-US" sz="2800" b="1" baseline="30000" dirty="0" smtClean="0">
                <a:solidFill>
                  <a:srgbClr val="2304A8"/>
                </a:solidFill>
                <a:latin typeface="Arial" pitchFamily="34" charset="0"/>
                <a:cs typeface="Arial" pitchFamily="34" charset="0"/>
              </a:rPr>
              <a:t>th</a:t>
            </a:r>
            <a:r>
              <a:rPr lang="en-US" sz="2800" b="1" dirty="0" smtClean="0">
                <a:solidFill>
                  <a:srgbClr val="2304A8"/>
                </a:solidFill>
                <a:latin typeface="Arial" pitchFamily="34" charset="0"/>
                <a:cs typeface="Arial" pitchFamily="34" charset="0"/>
              </a:rPr>
              <a:t> Bowl </a:t>
            </a:r>
            <a:r>
              <a:rPr lang="en-US" sz="2800" u="sng" dirty="0" smtClean="0">
                <a:latin typeface="Arial" pitchFamily="34" charset="0"/>
                <a:cs typeface="Arial" pitchFamily="34" charset="0"/>
              </a:rPr>
              <a:t>Revelation 16:17-21</a:t>
            </a:r>
            <a:r>
              <a:rPr lang="en-US" sz="2800" dirty="0" smtClean="0">
                <a:latin typeface="Arial" pitchFamily="34" charset="0"/>
                <a:cs typeface="Arial" pitchFamily="34" charset="0"/>
              </a:rPr>
              <a:t> “</a:t>
            </a:r>
            <a:r>
              <a:rPr lang="en-US" sz="2800" dirty="0" smtClean="0">
                <a:solidFill>
                  <a:srgbClr val="2304A8"/>
                </a:solidFill>
                <a:latin typeface="Arial" pitchFamily="34" charset="0"/>
                <a:cs typeface="Arial" pitchFamily="34" charset="0"/>
              </a:rPr>
              <a:t>Throne Room</a:t>
            </a:r>
            <a:r>
              <a:rPr lang="en-US" sz="2800" dirty="0" smtClean="0">
                <a:latin typeface="Arial" pitchFamily="34" charset="0"/>
                <a:cs typeface="Arial" pitchFamily="34" charset="0"/>
              </a:rPr>
              <a:t>”</a:t>
            </a:r>
            <a:endParaRPr lang="en-US" sz="2800" u="sng" dirty="0" smtClean="0">
              <a:latin typeface="Arial" pitchFamily="34" charset="0"/>
              <a:cs typeface="Arial" pitchFamily="34" charset="0"/>
            </a:endParaRPr>
          </a:p>
          <a:p>
            <a:pPr>
              <a:buNone/>
            </a:pPr>
            <a:r>
              <a:rPr lang="en-US" sz="2800" dirty="0" smtClean="0">
                <a:latin typeface="Arial" pitchFamily="34" charset="0"/>
                <a:cs typeface="Arial" pitchFamily="34" charset="0"/>
              </a:rPr>
              <a:t>1. Rev 16:17-19:10 “The Fall of Babylon”</a:t>
            </a:r>
          </a:p>
          <a:p>
            <a:pPr>
              <a:buNone/>
            </a:pPr>
            <a:r>
              <a:rPr lang="en-US" sz="2800" dirty="0" smtClean="0">
                <a:latin typeface="Arial" pitchFamily="34" charset="0"/>
                <a:cs typeface="Arial" pitchFamily="34" charset="0"/>
              </a:rPr>
              <a:t>2. Rev 19:11-20:15 “Final battles and judgments”</a:t>
            </a:r>
          </a:p>
          <a:p>
            <a:pPr>
              <a:buNone/>
            </a:pPr>
            <a:r>
              <a:rPr lang="en-US" sz="2800" dirty="0" smtClean="0">
                <a:latin typeface="Arial" pitchFamily="34" charset="0"/>
                <a:cs typeface="Arial" pitchFamily="34" charset="0"/>
              </a:rPr>
              <a:t>3. Rev 21-22:5 “New Creation and New Jerusalem”</a:t>
            </a:r>
          </a:p>
          <a:p>
            <a:pPr>
              <a:buNone/>
            </a:pPr>
            <a:r>
              <a:rPr lang="en-US" sz="2800" dirty="0" smtClean="0">
                <a:latin typeface="Arial" pitchFamily="34" charset="0"/>
                <a:cs typeface="Arial" pitchFamily="34" charset="0"/>
              </a:rPr>
              <a:t>               </a:t>
            </a:r>
            <a:r>
              <a:rPr lang="en-US" sz="2800" b="1" dirty="0" smtClean="0">
                <a:latin typeface="Arial" pitchFamily="34" charset="0"/>
                <a:cs typeface="Arial" pitchFamily="34" charset="0"/>
              </a:rPr>
              <a:t>Evidence For An Extended 7</a:t>
            </a:r>
            <a:r>
              <a:rPr lang="en-US" sz="2800" b="1" baseline="30000" dirty="0" smtClean="0">
                <a:latin typeface="Arial" pitchFamily="34" charset="0"/>
                <a:cs typeface="Arial" pitchFamily="34" charset="0"/>
              </a:rPr>
              <a:t>th</a:t>
            </a:r>
            <a:r>
              <a:rPr lang="en-US" sz="2800" b="1" dirty="0" smtClean="0">
                <a:latin typeface="Arial" pitchFamily="34" charset="0"/>
                <a:cs typeface="Arial" pitchFamily="34" charset="0"/>
              </a:rPr>
              <a:t> Bowl</a:t>
            </a:r>
          </a:p>
          <a:p>
            <a:pPr>
              <a:buNone/>
            </a:pPr>
            <a:r>
              <a:rPr lang="en-US" sz="2800" u="sng" dirty="0" smtClean="0">
                <a:latin typeface="Arial" pitchFamily="34" charset="0"/>
                <a:cs typeface="Arial" pitchFamily="34" charset="0"/>
              </a:rPr>
              <a:t>Rev 16:17</a:t>
            </a:r>
            <a:r>
              <a:rPr lang="en-US" sz="2800" dirty="0" smtClean="0">
                <a:latin typeface="Arial" pitchFamily="34" charset="0"/>
                <a:cs typeface="Arial" pitchFamily="34" charset="0"/>
              </a:rPr>
              <a:t>  “</a:t>
            </a:r>
            <a:r>
              <a:rPr lang="en-US" sz="2800" dirty="0" smtClean="0">
                <a:solidFill>
                  <a:srgbClr val="FF0000"/>
                </a:solidFill>
                <a:latin typeface="Arial" pitchFamily="34" charset="0"/>
                <a:cs typeface="Arial" pitchFamily="34" charset="0"/>
              </a:rPr>
              <a:t>It is done</a:t>
            </a:r>
            <a:r>
              <a:rPr lang="en-US" sz="2800" dirty="0" smtClean="0">
                <a:latin typeface="Arial" pitchFamily="34" charset="0"/>
                <a:cs typeface="Arial" pitchFamily="34" charset="0"/>
              </a:rPr>
              <a:t>”</a:t>
            </a:r>
          </a:p>
          <a:p>
            <a:pPr>
              <a:buNone/>
            </a:pPr>
            <a:r>
              <a:rPr lang="en-US" sz="2800" u="sng" dirty="0" smtClean="0">
                <a:latin typeface="Arial" pitchFamily="34" charset="0"/>
                <a:cs typeface="Arial" pitchFamily="34" charset="0"/>
              </a:rPr>
              <a:t>Rev 21:6</a:t>
            </a:r>
            <a:r>
              <a:rPr lang="en-US" sz="2800" dirty="0" smtClean="0">
                <a:latin typeface="Arial" pitchFamily="34" charset="0"/>
                <a:cs typeface="Arial" pitchFamily="34" charset="0"/>
              </a:rPr>
              <a:t> “</a:t>
            </a:r>
            <a:r>
              <a:rPr lang="en-US" sz="2800" dirty="0" smtClean="0">
                <a:solidFill>
                  <a:srgbClr val="FF0000"/>
                </a:solidFill>
                <a:latin typeface="Arial" pitchFamily="34" charset="0"/>
                <a:cs typeface="Arial" pitchFamily="34" charset="0"/>
              </a:rPr>
              <a:t>they are done</a:t>
            </a:r>
            <a:r>
              <a:rPr lang="en-US" sz="2800" dirty="0" smtClean="0">
                <a:latin typeface="Arial" pitchFamily="34" charset="0"/>
                <a:cs typeface="Arial" pitchFamily="34" charset="0"/>
              </a:rPr>
              <a:t>”</a:t>
            </a:r>
          </a:p>
          <a:p>
            <a:pPr>
              <a:buNone/>
            </a:pPr>
            <a:r>
              <a:rPr lang="en-US" sz="2800" dirty="0" smtClean="0">
                <a:latin typeface="Arial" pitchFamily="34" charset="0"/>
                <a:cs typeface="Arial" pitchFamily="34" charset="0"/>
              </a:rPr>
              <a:t>(</a:t>
            </a:r>
            <a:r>
              <a:rPr lang="en-US" sz="2800" dirty="0" err="1" smtClean="0">
                <a:latin typeface="Symbol" pitchFamily="18" charset="2"/>
                <a:cs typeface="Arial" pitchFamily="34" charset="0"/>
              </a:rPr>
              <a:t>ginomai</a:t>
            </a:r>
            <a:r>
              <a:rPr lang="en-US" sz="2800" dirty="0" smtClean="0">
                <a:latin typeface="Arial" pitchFamily="34" charset="0"/>
                <a:cs typeface="Arial" pitchFamily="34" charset="0"/>
              </a:rPr>
              <a:t>)</a:t>
            </a:r>
          </a:p>
          <a:p>
            <a:pPr>
              <a:buNone/>
            </a:pPr>
            <a:endParaRPr lang="en-US" sz="2800" u="sng" dirty="0" smtClean="0">
              <a:latin typeface="Arial" pitchFamily="34" charset="0"/>
              <a:cs typeface="Arial" pitchFamily="34" charset="0"/>
            </a:endParaRPr>
          </a:p>
          <a:p>
            <a:pPr>
              <a:buNone/>
            </a:pPr>
            <a:endParaRPr lang="en-US" sz="2800" u="sng" dirty="0" smtClean="0">
              <a:latin typeface="Arial" pitchFamily="34" charset="0"/>
              <a:cs typeface="Arial" pitchFamily="34" charset="0"/>
            </a:endParaRPr>
          </a:p>
          <a:p>
            <a:pPr>
              <a:buNone/>
            </a:pPr>
            <a:endParaRPr lang="en-US" sz="2800" u="sng" dirty="0" smtClean="0">
              <a:latin typeface="Arial" pitchFamily="34" charset="0"/>
              <a:cs typeface="Arial" pitchFamily="34" charset="0"/>
            </a:endParaRPr>
          </a:p>
          <a:p>
            <a:pPr>
              <a:buNone/>
            </a:pPr>
            <a:endParaRPr lang="en-US" sz="2800" u="sng" dirty="0" smtClean="0">
              <a:solidFill>
                <a:srgbClr val="FF0000"/>
              </a:solidFill>
              <a:latin typeface="Arial" pitchFamily="34" charset="0"/>
              <a:cs typeface="Arial" pitchFamily="34" charset="0"/>
            </a:endParaRPr>
          </a:p>
          <a:p>
            <a:pPr>
              <a:buNone/>
            </a:pPr>
            <a:endParaRPr lang="en-US" sz="2800" b="1" u="sng" dirty="0" smtClean="0">
              <a:latin typeface="Arial" pitchFamily="34" charset="0"/>
              <a:cs typeface="Arial" pitchFamily="34" charset="0"/>
            </a:endParaRPr>
          </a:p>
          <a:p>
            <a:pPr>
              <a:buNone/>
            </a:pPr>
            <a:endParaRPr lang="en-US" sz="2800" u="sng" dirty="0" smtClean="0">
              <a:latin typeface="Arial" pitchFamily="34" charset="0"/>
              <a:cs typeface="Arial" pitchFamily="34" charset="0"/>
            </a:endParaRPr>
          </a:p>
          <a:p>
            <a:pPr>
              <a:buNone/>
            </a:pPr>
            <a:endParaRPr lang="en-US" sz="2800" u="sng" dirty="0" smtClean="0">
              <a:latin typeface="Arial" pitchFamily="34" charset="0"/>
              <a:cs typeface="Arial" pitchFamily="34" charset="0"/>
            </a:endParaRPr>
          </a:p>
          <a:p>
            <a:pPr>
              <a:buNone/>
            </a:pPr>
            <a:endParaRPr lang="en-US" sz="2800" u="sng" dirty="0">
              <a:latin typeface="Arial" pitchFamily="34" charset="0"/>
              <a:cs typeface="Arial" pitchFamily="34" charset="0"/>
            </a:endParaRPr>
          </a:p>
        </p:txBody>
      </p:sp>
      <p:sp>
        <p:nvSpPr>
          <p:cNvPr id="7" name="TextBox 6"/>
          <p:cNvSpPr txBox="1"/>
          <p:nvPr/>
        </p:nvSpPr>
        <p:spPr>
          <a:xfrm>
            <a:off x="4114800" y="5042118"/>
            <a:ext cx="5029200" cy="1815882"/>
          </a:xfrm>
          <a:prstGeom prst="rect">
            <a:avLst/>
          </a:prstGeom>
          <a:noFill/>
        </p:spPr>
        <p:txBody>
          <a:bodyPr wrap="square" rtlCol="0">
            <a:spAutoFit/>
          </a:bodyPr>
          <a:lstStyle/>
          <a:p>
            <a:r>
              <a:rPr lang="en-US" sz="2800" dirty="0" smtClean="0">
                <a:latin typeface="Arial" pitchFamily="34" charset="0"/>
                <a:cs typeface="Arial" pitchFamily="34" charset="0"/>
              </a:rPr>
              <a:t>2 Peter 3:10 But the day of the Lord will come like a thief, in which the heavens will pass away …</a:t>
            </a:r>
            <a:endParaRPr lang="en-US" sz="2800" dirty="0">
              <a:latin typeface="Arial" pitchFamily="34" charset="0"/>
              <a:cs typeface="Arial" pitchFamily="34" charset="0"/>
            </a:endParaRPr>
          </a:p>
        </p:txBody>
      </p:sp>
      <p:sp>
        <p:nvSpPr>
          <p:cNvPr id="5" name="TextBox 4"/>
          <p:cNvSpPr txBox="1"/>
          <p:nvPr/>
        </p:nvSpPr>
        <p:spPr>
          <a:xfrm>
            <a:off x="152400" y="4800600"/>
            <a:ext cx="533400" cy="523220"/>
          </a:xfrm>
          <a:prstGeom prst="rect">
            <a:avLst/>
          </a:prstGeom>
          <a:noFill/>
        </p:spPr>
        <p:txBody>
          <a:bodyPr wrap="square" rtlCol="0">
            <a:spAutoFit/>
          </a:bodyPr>
          <a:lstStyle/>
          <a:p>
            <a:r>
              <a:rPr lang="en-US" sz="2800" dirty="0" smtClean="0">
                <a:latin typeface="Arial" pitchFamily="34" charset="0"/>
                <a:cs typeface="Arial" pitchFamily="34" charset="0"/>
              </a:rPr>
              <a:t>1.</a:t>
            </a:r>
            <a:endParaRPr lang="en-US" sz="28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5"/>
                                        </p:tgtEl>
                                        <p:attrNameLst>
                                          <p:attrName>style.visibility</p:attrName>
                                        </p:attrNameLst>
                                      </p:cBhvr>
                                      <p:to>
                                        <p:strVal val="visible"/>
                                      </p:to>
                                    </p:set>
                                    <p:animEffect transition="in" filter="fade">
                                      <p:cBhvr>
                                        <p:cTn id="56" dur="1000"/>
                                        <p:tgtEl>
                                          <p:spTgt spid="5"/>
                                        </p:tgtEl>
                                      </p:cBhvr>
                                    </p:animEffect>
                                    <p:anim calcmode="lin" valueType="num">
                                      <p:cBhvr>
                                        <p:cTn id="57" dur="1000" fill="hold"/>
                                        <p:tgtEl>
                                          <p:spTgt spid="5"/>
                                        </p:tgtEl>
                                        <p:attrNameLst>
                                          <p:attrName>ppt_x</p:attrName>
                                        </p:attrNameLst>
                                      </p:cBhvr>
                                      <p:tavLst>
                                        <p:tav tm="0">
                                          <p:val>
                                            <p:strVal val="#ppt_x"/>
                                          </p:val>
                                        </p:tav>
                                        <p:tav tm="100000">
                                          <p:val>
                                            <p:strVal val="#ppt_x"/>
                                          </p:val>
                                        </p:tav>
                                      </p:tavLst>
                                    </p:anim>
                                    <p:anim calcmode="lin" valueType="num">
                                      <p:cBhvr>
                                        <p:cTn id="5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7"/>
                                        </p:tgtEl>
                                        <p:attrNameLst>
                                          <p:attrName>style.visibility</p:attrName>
                                        </p:attrNameLst>
                                      </p:cBhvr>
                                      <p:to>
                                        <p:strVal val="visible"/>
                                      </p:to>
                                    </p:set>
                                    <p:animEffect transition="in" filter="fade">
                                      <p:cBhvr>
                                        <p:cTn id="84" dur="1000"/>
                                        <p:tgtEl>
                                          <p:spTgt spid="7"/>
                                        </p:tgtEl>
                                      </p:cBhvr>
                                    </p:animEffect>
                                    <p:anim calcmode="lin" valueType="num">
                                      <p:cBhvr>
                                        <p:cTn id="85" dur="1000" fill="hold"/>
                                        <p:tgtEl>
                                          <p:spTgt spid="7"/>
                                        </p:tgtEl>
                                        <p:attrNameLst>
                                          <p:attrName>ppt_x</p:attrName>
                                        </p:attrNameLst>
                                      </p:cBhvr>
                                      <p:tavLst>
                                        <p:tav tm="0">
                                          <p:val>
                                            <p:strVal val="#ppt_x"/>
                                          </p:val>
                                        </p:tav>
                                        <p:tav tm="100000">
                                          <p:val>
                                            <p:strVal val="#ppt_x"/>
                                          </p:val>
                                        </p:tav>
                                      </p:tavLst>
                                    </p:anim>
                                    <p:anim calcmode="lin" valueType="num">
                                      <p:cBhvr>
                                        <p:cTn id="8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382000" cy="1143000"/>
          </a:xfrm>
        </p:spPr>
        <p:txBody>
          <a:bodyPr>
            <a:normAutofit fontScale="90000"/>
          </a:bodyPr>
          <a:lstStyle/>
          <a:p>
            <a:r>
              <a:rPr lang="en-US" sz="5400" dirty="0" smtClean="0">
                <a:latin typeface="Arial" pitchFamily="34" charset="0"/>
                <a:cs typeface="Arial" pitchFamily="34" charset="0"/>
              </a:rPr>
              <a:t> </a:t>
            </a:r>
            <a:r>
              <a:rPr lang="en-US" sz="4400" dirty="0" smtClean="0">
                <a:solidFill>
                  <a:srgbClr val="2304A8"/>
                </a:solidFill>
                <a:latin typeface="Arial" pitchFamily="34" charset="0"/>
                <a:cs typeface="Arial" pitchFamily="34" charset="0"/>
              </a:rPr>
              <a:t>Evidence For An Extended 7</a:t>
            </a:r>
            <a:r>
              <a:rPr lang="en-US" sz="4400" baseline="30000" dirty="0" smtClean="0">
                <a:solidFill>
                  <a:srgbClr val="2304A8"/>
                </a:solidFill>
                <a:latin typeface="Arial" pitchFamily="34" charset="0"/>
                <a:cs typeface="Arial" pitchFamily="34" charset="0"/>
              </a:rPr>
              <a:t>th</a:t>
            </a:r>
            <a:r>
              <a:rPr lang="en-US" sz="4400" dirty="0" smtClean="0">
                <a:solidFill>
                  <a:srgbClr val="2304A8"/>
                </a:solidFill>
                <a:latin typeface="Arial" pitchFamily="34" charset="0"/>
                <a:cs typeface="Arial" pitchFamily="34" charset="0"/>
              </a:rPr>
              <a:t> Bowl</a:t>
            </a:r>
            <a:endParaRPr lang="en-US" sz="4400" dirty="0">
              <a:solidFill>
                <a:srgbClr val="2304A8"/>
              </a:solidFill>
            </a:endParaRPr>
          </a:p>
        </p:txBody>
      </p:sp>
      <p:sp>
        <p:nvSpPr>
          <p:cNvPr id="3" name="Content Placeholder 2"/>
          <p:cNvSpPr>
            <a:spLocks noGrp="1"/>
          </p:cNvSpPr>
          <p:nvPr>
            <p:ph idx="1"/>
          </p:nvPr>
        </p:nvSpPr>
        <p:spPr>
          <a:xfrm>
            <a:off x="152400" y="1143000"/>
            <a:ext cx="8839200" cy="5715000"/>
          </a:xfrm>
        </p:spPr>
        <p:txBody>
          <a:bodyPr>
            <a:normAutofit lnSpcReduction="10000"/>
          </a:bodyPr>
          <a:lstStyle/>
          <a:p>
            <a:pPr>
              <a:buNone/>
            </a:pPr>
            <a:r>
              <a:rPr lang="en-US" sz="2800" dirty="0" smtClean="0">
                <a:latin typeface="Arial" pitchFamily="34" charset="0"/>
                <a:cs typeface="Arial" pitchFamily="34" charset="0"/>
              </a:rPr>
              <a:t>2. </a:t>
            </a:r>
            <a:r>
              <a:rPr lang="en-US" sz="2800" b="1" dirty="0" smtClean="0">
                <a:latin typeface="Arial" pitchFamily="34" charset="0"/>
                <a:cs typeface="Arial" pitchFamily="34" charset="0"/>
              </a:rPr>
              <a:t>One of the seven angels</a:t>
            </a:r>
          </a:p>
          <a:p>
            <a:pPr>
              <a:buNone/>
            </a:pPr>
            <a:r>
              <a:rPr lang="en-US" sz="2800" u="sng" dirty="0" smtClean="0">
                <a:latin typeface="Arial" pitchFamily="34" charset="0"/>
                <a:cs typeface="Arial" pitchFamily="34" charset="0"/>
              </a:rPr>
              <a:t>Rev 16:17</a:t>
            </a:r>
            <a:r>
              <a:rPr lang="en-US" sz="2800" dirty="0" smtClean="0">
                <a:latin typeface="Arial" pitchFamily="34" charset="0"/>
                <a:cs typeface="Arial" pitchFamily="34" charset="0"/>
              </a:rPr>
              <a:t> Then the </a:t>
            </a:r>
            <a:r>
              <a:rPr lang="en-US" sz="2800" dirty="0" smtClean="0">
                <a:solidFill>
                  <a:srgbClr val="FF0000"/>
                </a:solidFill>
                <a:latin typeface="Arial" pitchFamily="34" charset="0"/>
                <a:cs typeface="Arial" pitchFamily="34" charset="0"/>
              </a:rPr>
              <a:t>seventh angel </a:t>
            </a:r>
            <a:r>
              <a:rPr lang="en-US" sz="2800" dirty="0" smtClean="0">
                <a:latin typeface="Arial" pitchFamily="34" charset="0"/>
                <a:cs typeface="Arial" pitchFamily="34" charset="0"/>
              </a:rPr>
              <a:t>poured out his bowl…</a:t>
            </a:r>
          </a:p>
          <a:p>
            <a:pPr>
              <a:buNone/>
            </a:pPr>
            <a:r>
              <a:rPr lang="en-US" sz="2800" u="sng" dirty="0" smtClean="0">
                <a:latin typeface="Arial" pitchFamily="34" charset="0"/>
                <a:cs typeface="Arial" pitchFamily="34" charset="0"/>
              </a:rPr>
              <a:t>Rev 17:1</a:t>
            </a:r>
            <a:r>
              <a:rPr lang="en-US" sz="2800" dirty="0" smtClean="0">
                <a:latin typeface="Arial" pitchFamily="34" charset="0"/>
                <a:cs typeface="Arial" pitchFamily="34" charset="0"/>
              </a:rPr>
              <a:t> Then one of the seven angels </a:t>
            </a:r>
            <a:r>
              <a:rPr lang="en-US" sz="2800" dirty="0" smtClean="0">
                <a:solidFill>
                  <a:srgbClr val="FF0000"/>
                </a:solidFill>
                <a:latin typeface="Arial" pitchFamily="34" charset="0"/>
                <a:cs typeface="Arial" pitchFamily="34" charset="0"/>
              </a:rPr>
              <a:t>who had the seven bowls</a:t>
            </a:r>
            <a:r>
              <a:rPr lang="en-US" sz="2800" dirty="0" smtClean="0">
                <a:latin typeface="Arial" pitchFamily="34" charset="0"/>
                <a:cs typeface="Arial" pitchFamily="34" charset="0"/>
              </a:rPr>
              <a:t> came…</a:t>
            </a:r>
          </a:p>
          <a:p>
            <a:pPr>
              <a:buNone/>
            </a:pPr>
            <a:r>
              <a:rPr lang="en-US" sz="2800" u="sng" dirty="0" smtClean="0">
                <a:latin typeface="Arial" pitchFamily="34" charset="0"/>
                <a:cs typeface="Arial" pitchFamily="34" charset="0"/>
              </a:rPr>
              <a:t>Rev 21:9</a:t>
            </a:r>
            <a:r>
              <a:rPr lang="en-US" sz="2800" dirty="0" smtClean="0">
                <a:latin typeface="Arial" pitchFamily="34" charset="0"/>
                <a:cs typeface="Arial" pitchFamily="34" charset="0"/>
              </a:rPr>
              <a:t> Then one of the seven angels </a:t>
            </a:r>
            <a:r>
              <a:rPr lang="en-US" sz="2800" dirty="0" smtClean="0">
                <a:solidFill>
                  <a:srgbClr val="FF0000"/>
                </a:solidFill>
                <a:latin typeface="Arial" pitchFamily="34" charset="0"/>
                <a:cs typeface="Arial" pitchFamily="34" charset="0"/>
              </a:rPr>
              <a:t>who had the seven bowls</a:t>
            </a:r>
            <a:r>
              <a:rPr lang="en-US" sz="2800" dirty="0" smtClean="0">
                <a:latin typeface="Arial" pitchFamily="34" charset="0"/>
                <a:cs typeface="Arial" pitchFamily="34" charset="0"/>
              </a:rPr>
              <a:t> full of the seven last plagues came and spoke… </a:t>
            </a:r>
          </a:p>
          <a:p>
            <a:pPr>
              <a:buNone/>
            </a:pPr>
            <a:r>
              <a:rPr lang="en-US" sz="2800" dirty="0" smtClean="0">
                <a:latin typeface="Arial" pitchFamily="34" charset="0"/>
                <a:cs typeface="Arial" pitchFamily="34" charset="0"/>
              </a:rPr>
              <a:t>3. </a:t>
            </a:r>
            <a:r>
              <a:rPr lang="en-US" sz="2800" b="1" dirty="0" smtClean="0">
                <a:latin typeface="Arial" pitchFamily="34" charset="0"/>
                <a:cs typeface="Arial" pitchFamily="34" charset="0"/>
              </a:rPr>
              <a:t>Armageddon</a:t>
            </a:r>
            <a:r>
              <a:rPr lang="en-US" sz="2800" dirty="0" smtClean="0">
                <a:latin typeface="Arial" pitchFamily="34" charset="0"/>
                <a:cs typeface="Arial" pitchFamily="34" charset="0"/>
              </a:rPr>
              <a:t> </a:t>
            </a:r>
          </a:p>
          <a:p>
            <a:pPr>
              <a:buNone/>
            </a:pPr>
            <a:r>
              <a:rPr lang="en-US" sz="2800" dirty="0" smtClean="0">
                <a:latin typeface="Arial" pitchFamily="34" charset="0"/>
                <a:cs typeface="Arial" pitchFamily="34" charset="0"/>
              </a:rPr>
              <a:t>6</a:t>
            </a:r>
            <a:r>
              <a:rPr lang="en-US" sz="2800" baseline="30000" dirty="0" smtClean="0">
                <a:latin typeface="Arial" pitchFamily="34" charset="0"/>
                <a:cs typeface="Arial" pitchFamily="34" charset="0"/>
              </a:rPr>
              <a:t>th</a:t>
            </a:r>
            <a:r>
              <a:rPr lang="en-US" sz="2800" dirty="0" smtClean="0">
                <a:latin typeface="Arial" pitchFamily="34" charset="0"/>
                <a:cs typeface="Arial" pitchFamily="34" charset="0"/>
              </a:rPr>
              <a:t> Bowl (Rev 16:12-16) only prepares for the battle!</a:t>
            </a:r>
          </a:p>
          <a:p>
            <a:pPr>
              <a:buNone/>
            </a:pPr>
            <a:r>
              <a:rPr lang="en-US" sz="2800" dirty="0" smtClean="0">
                <a:latin typeface="Arial" pitchFamily="34" charset="0"/>
                <a:cs typeface="Arial" pitchFamily="34" charset="0"/>
              </a:rPr>
              <a:t>The culmination of the battle does not occur until Rev 19:17-21.</a:t>
            </a:r>
          </a:p>
          <a:p>
            <a:pPr>
              <a:buNone/>
            </a:pPr>
            <a:r>
              <a:rPr lang="en-US" sz="2800" dirty="0" smtClean="0">
                <a:latin typeface="Arial" pitchFamily="34" charset="0"/>
                <a:cs typeface="Arial" pitchFamily="34" charset="0"/>
              </a:rPr>
              <a:t>The assignment of the beast to the lake of fire 19:20</a:t>
            </a:r>
            <a:endParaRPr lang="en-US" sz="28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1066</TotalTime>
  <Words>2039</Words>
  <Application>Microsoft Office PowerPoint</Application>
  <PresentationFormat>On-screen Show (4:3)</PresentationFormat>
  <Paragraphs>158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Flow</vt:lpstr>
      <vt:lpstr>The Structure of The Apocalypse</vt:lpstr>
      <vt:lpstr>  The Major Sections of Revelation</vt:lpstr>
      <vt:lpstr>     Use The Author’s Scheme!</vt:lpstr>
      <vt:lpstr>Chronological or Recapitulation?</vt:lpstr>
      <vt:lpstr>   The Structure Built On Daniel 2</vt:lpstr>
      <vt:lpstr>    Storm Theophany Structure</vt:lpstr>
      <vt:lpstr>      Progression of Rev 6-22</vt:lpstr>
      <vt:lpstr>       Progression of Rev 6-22</vt:lpstr>
      <vt:lpstr> Evidence For An Extended 7th Bowl</vt:lpstr>
      <vt:lpstr>Evidence For An Extended 7th Bowl</vt:lpstr>
      <vt:lpstr>Evidence For An Extended 7th Bowl</vt:lpstr>
      <vt:lpstr>Evidence For An Extended 7th Bowl</vt:lpstr>
      <vt:lpstr>       The Timing of God’s Wrath</vt:lpstr>
      <vt:lpstr>Slide 14</vt:lpstr>
      <vt:lpstr>The 7 Bowls Complete God’s Wrath </vt:lpstr>
      <vt:lpstr>Wrath Begins At Beginning of 70th Week</vt:lpstr>
      <vt:lpstr>Wrath Begins At Beginning of 70th Week</vt:lpstr>
      <vt:lpstr>Wrath Begins At Beginning of 70th Week</vt:lpstr>
      <vt:lpstr>          Great Tribulation Martyrs</vt:lpstr>
      <vt:lpstr>  Tribulation Martyrs Resurrection</vt:lpstr>
      <vt:lpstr>  Tribulation Martyrs Resurrection</vt:lpstr>
      <vt:lpstr>               Summary</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Structure of The Apocalypse</dc:title>
  <dc:creator>Debra</dc:creator>
  <cp:lastModifiedBy>Jessica Kramasz</cp:lastModifiedBy>
  <cp:revision>32</cp:revision>
  <dcterms:created xsi:type="dcterms:W3CDTF">2010-05-28T01:48:46Z</dcterms:created>
  <dcterms:modified xsi:type="dcterms:W3CDTF">2010-06-04T21:53:34Z</dcterms:modified>
</cp:coreProperties>
</file>